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9" r:id="rId2"/>
    <p:sldId id="272" r:id="rId3"/>
    <p:sldId id="509" r:id="rId4"/>
    <p:sldId id="377" r:id="rId5"/>
    <p:sldId id="396" r:id="rId6"/>
    <p:sldId id="514" r:id="rId7"/>
    <p:sldId id="515" r:id="rId8"/>
    <p:sldId id="516" r:id="rId9"/>
    <p:sldId id="511" r:id="rId10"/>
    <p:sldId id="513" r:id="rId11"/>
    <p:sldId id="518" r:id="rId12"/>
    <p:sldId id="40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0799"/>
  </p:normalViewPr>
  <p:slideViewPr>
    <p:cSldViewPr snapToGrid="0" snapToObjects="1">
      <p:cViewPr varScale="1">
        <p:scale>
          <a:sx n="103" d="100"/>
          <a:sy n="103" d="100"/>
        </p:scale>
        <p:origin x="17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1A27C-C9E3-2747-B8BB-5B296F19AA73}" type="datetimeFigureOut">
              <a:rPr lang="en-US" smtClean="0"/>
              <a:t>7/13/19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3ABCD-CE03-E343-B4BB-A6972C1ECA12}" type="slidenum">
              <a:rPr lang="en-US" smtClean="0"/>
              <a:t>‹#›</a:t>
            </a:fld>
            <a:endParaRPr lang="en-US"/>
          </a:p>
        </p:txBody>
      </p:sp>
    </p:spTree>
    <p:extLst>
      <p:ext uri="{BB962C8B-B14F-4D97-AF65-F5344CB8AC3E}">
        <p14:creationId xmlns:p14="http://schemas.microsoft.com/office/powerpoint/2010/main" val="2986966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1</a:t>
            </a:fld>
            <a:endParaRPr lang="en-US"/>
          </a:p>
        </p:txBody>
      </p:sp>
    </p:spTree>
    <p:extLst>
      <p:ext uri="{BB962C8B-B14F-4D97-AF65-F5344CB8AC3E}">
        <p14:creationId xmlns:p14="http://schemas.microsoft.com/office/powerpoint/2010/main" val="156392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971987" y="8829819"/>
            <a:ext cx="3036981" cy="465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134" tIns="44567" rIns="89134" bIns="44567" anchor="b"/>
          <a:lstStyle>
            <a:lvl1pPr defTabSz="908050">
              <a:defRPr sz="2400">
                <a:solidFill>
                  <a:schemeClr val="tx1"/>
                </a:solidFill>
                <a:latin typeface="Times New Roman" charset="0"/>
                <a:ea typeface="ＭＳ Ｐゴシック" charset="0"/>
                <a:cs typeface="ＭＳ Ｐゴシック" charset="0"/>
              </a:defRPr>
            </a:lvl1pPr>
            <a:lvl2pPr marL="742950" indent="-285750" defTabSz="908050">
              <a:defRPr sz="2400">
                <a:solidFill>
                  <a:schemeClr val="tx1"/>
                </a:solidFill>
                <a:latin typeface="Times New Roman" charset="0"/>
                <a:ea typeface="ＭＳ Ｐゴシック" charset="0"/>
              </a:defRPr>
            </a:lvl2pPr>
            <a:lvl3pPr marL="1143000" indent="-228600" defTabSz="908050">
              <a:defRPr sz="2400">
                <a:solidFill>
                  <a:schemeClr val="tx1"/>
                </a:solidFill>
                <a:latin typeface="Times New Roman" charset="0"/>
                <a:ea typeface="ＭＳ Ｐゴシック" charset="0"/>
              </a:defRPr>
            </a:lvl3pPr>
            <a:lvl4pPr marL="1600200" indent="-228600" defTabSz="908050">
              <a:defRPr sz="2400">
                <a:solidFill>
                  <a:schemeClr val="tx1"/>
                </a:solidFill>
                <a:latin typeface="Times New Roman" charset="0"/>
                <a:ea typeface="ＭＳ Ｐゴシック" charset="0"/>
              </a:defRPr>
            </a:lvl4pPr>
            <a:lvl5pPr marL="2057400" indent="-228600" defTabSz="908050">
              <a:defRPr sz="2400">
                <a:solidFill>
                  <a:schemeClr val="tx1"/>
                </a:solidFill>
                <a:latin typeface="Times New Roman" charset="0"/>
                <a:ea typeface="ＭＳ Ｐゴシック" charset="0"/>
              </a:defRPr>
            </a:lvl5pPr>
            <a:lvl6pPr marL="2514600" indent="-228600" defTabSz="9080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80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80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8050"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946E2A5E-DA29-3348-8DDE-032E4832F001}" type="slidenum">
              <a:rPr lang="en-US" sz="1100">
                <a:solidFill>
                  <a:prstClr val="black"/>
                </a:solidFill>
                <a:latin typeface="Arial" charset="0"/>
              </a:rPr>
              <a:pPr algn="r" fontAlgn="base">
                <a:spcBef>
                  <a:spcPct val="0"/>
                </a:spcBef>
                <a:spcAft>
                  <a:spcPct val="0"/>
                </a:spcAft>
              </a:pPr>
              <a:t>2</a:t>
            </a:fld>
            <a:endParaRPr lang="en-US" sz="1100">
              <a:solidFill>
                <a:prstClr val="black"/>
              </a:solidFill>
              <a:latin typeface="Arial" charset="0"/>
            </a:endParaRPr>
          </a:p>
        </p:txBody>
      </p:sp>
      <p:sp>
        <p:nvSpPr>
          <p:cNvPr id="6146" name="Rectangle 7"/>
          <p:cNvSpPr txBox="1">
            <a:spLocks noGrp="1" noChangeArrowheads="1"/>
          </p:cNvSpPr>
          <p:nvPr/>
        </p:nvSpPr>
        <p:spPr bwMode="auto">
          <a:xfrm>
            <a:off x="3971987" y="8829819"/>
            <a:ext cx="3036981" cy="465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339" tIns="45170" rIns="90339" bIns="45170" anchor="b"/>
          <a:lstStyle>
            <a:lvl1pPr defTabSz="920750">
              <a:defRPr sz="2400">
                <a:solidFill>
                  <a:schemeClr val="tx1"/>
                </a:solidFill>
                <a:latin typeface="Times New Roman" charset="0"/>
                <a:ea typeface="ＭＳ Ｐゴシック" charset="0"/>
                <a:cs typeface="ＭＳ Ｐゴシック" charset="0"/>
              </a:defRPr>
            </a:lvl1pPr>
            <a:lvl2pPr marL="742950" indent="-285750" defTabSz="920750">
              <a:defRPr sz="2400">
                <a:solidFill>
                  <a:schemeClr val="tx1"/>
                </a:solidFill>
                <a:latin typeface="Times New Roman" charset="0"/>
                <a:ea typeface="ＭＳ Ｐゴシック" charset="0"/>
              </a:defRPr>
            </a:lvl2pPr>
            <a:lvl3pPr marL="1143000" indent="-228600" defTabSz="920750">
              <a:defRPr sz="2400">
                <a:solidFill>
                  <a:schemeClr val="tx1"/>
                </a:solidFill>
                <a:latin typeface="Times New Roman" charset="0"/>
                <a:ea typeface="ＭＳ Ｐゴシック" charset="0"/>
              </a:defRPr>
            </a:lvl3pPr>
            <a:lvl4pPr marL="1600200" indent="-228600" defTabSz="920750">
              <a:defRPr sz="2400">
                <a:solidFill>
                  <a:schemeClr val="tx1"/>
                </a:solidFill>
                <a:latin typeface="Times New Roman" charset="0"/>
                <a:ea typeface="ＭＳ Ｐゴシック" charset="0"/>
              </a:defRPr>
            </a:lvl4pPr>
            <a:lvl5pPr marL="2057400" indent="-228600" defTabSz="920750">
              <a:defRPr sz="24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279E409A-A173-9F46-A1B5-62AE42B204E8}" type="slidenum">
              <a:rPr lang="en-US" sz="1100">
                <a:solidFill>
                  <a:prstClr val="black"/>
                </a:solidFill>
                <a:latin typeface="Arial" charset="0"/>
              </a:rPr>
              <a:pPr algn="r" fontAlgn="base">
                <a:spcBef>
                  <a:spcPct val="0"/>
                </a:spcBef>
                <a:spcAft>
                  <a:spcPct val="0"/>
                </a:spcAft>
              </a:pPr>
              <a:t>2</a:t>
            </a:fld>
            <a:endParaRPr lang="en-US" sz="1100">
              <a:solidFill>
                <a:prstClr val="black"/>
              </a:solidFill>
              <a:latin typeface="Arial" charset="0"/>
            </a:endParaRPr>
          </a:p>
        </p:txBody>
      </p:sp>
      <p:sp>
        <p:nvSpPr>
          <p:cNvPr id="6148" name="Rectangle 2"/>
          <p:cNvSpPr>
            <a:spLocks noGrp="1" noRot="1" noChangeAspect="1" noChangeArrowheads="1" noTextEdit="1"/>
          </p:cNvSpPr>
          <p:nvPr>
            <p:ph type="sldImg"/>
          </p:nvPr>
        </p:nvSpPr>
        <p:spPr>
          <a:xfrm>
            <a:off x="1181100" y="696913"/>
            <a:ext cx="4651375" cy="3489325"/>
          </a:xfrm>
          <a:solidFill>
            <a:srgbClr val="FFFFFF"/>
          </a:solidFill>
          <a:ln>
            <a:solidFill>
              <a:srgbClr val="000000"/>
            </a:solidFill>
            <a:miter lim="800000"/>
            <a:headEnd/>
            <a:tailEnd/>
          </a:ln>
        </p:spPr>
      </p:sp>
      <p:sp>
        <p:nvSpPr>
          <p:cNvPr id="6149" name="Rectangle 3"/>
          <p:cNvSpPr>
            <a:spLocks noGrp="1" noChangeArrowheads="1"/>
          </p:cNvSpPr>
          <p:nvPr>
            <p:ph type="body" idx="1"/>
          </p:nvPr>
        </p:nvSpPr>
        <p:spPr>
          <a:xfrm>
            <a:off x="701613" y="4414910"/>
            <a:ext cx="5607175" cy="4184554"/>
          </a:xfrm>
          <a:ln>
            <a:solidFill>
              <a:srgbClr val="000000"/>
            </a:solidFill>
            <a:miter lim="800000"/>
            <a:headEnd/>
            <a:tailEnd/>
          </a:ln>
        </p:spPr>
        <p:txBody>
          <a:bodyPr lIns="90339" tIns="45170" rIns="90339" bIns="45170"/>
          <a:lstStyle/>
          <a:p>
            <a:pPr eaLnBrk="1" hangingPunct="1">
              <a:spcBef>
                <a:spcPct val="0"/>
              </a:spcBef>
              <a:buFont typeface="Times New Roman" pitchFamily="18" charset="0"/>
              <a:buNone/>
              <a:defRPr/>
            </a:pPr>
            <a:r>
              <a:rPr lang="en-US" altLang="fr-FR" dirty="0">
                <a:ea typeface="+mn-ea"/>
                <a:cs typeface="+mn-cs"/>
              </a:rPr>
              <a:t>No change</a:t>
            </a:r>
          </a:p>
          <a:p>
            <a:pPr eaLnBrk="1" hangingPunct="1">
              <a:spcBef>
                <a:spcPct val="0"/>
              </a:spcBef>
              <a:buFont typeface="Times New Roman" pitchFamily="18" charset="0"/>
              <a:buNone/>
              <a:defRPr/>
            </a:pPr>
            <a:endParaRPr lang="fr-FR" altLang="fr-FR" dirty="0">
              <a:ea typeface="+mn-ea"/>
              <a:cs typeface="+mn-cs"/>
            </a:endParaRPr>
          </a:p>
        </p:txBody>
      </p:sp>
    </p:spTree>
    <p:extLst>
      <p:ext uri="{BB962C8B-B14F-4D97-AF65-F5344CB8AC3E}">
        <p14:creationId xmlns:p14="http://schemas.microsoft.com/office/powerpoint/2010/main" val="40208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3ABCD-CE03-E343-B4BB-A6972C1ECA12}" type="slidenum">
              <a:rPr lang="en-US" smtClean="0"/>
              <a:t>3</a:t>
            </a:fld>
            <a:endParaRPr lang="en-US"/>
          </a:p>
        </p:txBody>
      </p:sp>
    </p:spTree>
    <p:extLst>
      <p:ext uri="{BB962C8B-B14F-4D97-AF65-F5344CB8AC3E}">
        <p14:creationId xmlns:p14="http://schemas.microsoft.com/office/powerpoint/2010/main" val="378043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47763" y="687388"/>
            <a:ext cx="4567237" cy="3425825"/>
          </a:xfrm>
          <a:solidFill>
            <a:srgbClr val="FFFFFF"/>
          </a:solidFill>
          <a:ln w="12700"/>
        </p:spPr>
      </p:sp>
      <p:sp>
        <p:nvSpPr>
          <p:cNvPr id="84994" name="Rectangle 3"/>
          <p:cNvSpPr>
            <a:spLocks noGrp="1" noChangeArrowheads="1"/>
          </p:cNvSpPr>
          <p:nvPr>
            <p:ph type="body" idx="1"/>
          </p:nvPr>
        </p:nvSpPr>
        <p:spPr>
          <a:xfrm>
            <a:off x="915988" y="4343400"/>
            <a:ext cx="502602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084" tIns="43542" rIns="87084" bIns="43542"/>
          <a:lstStyle/>
          <a:p>
            <a:pPr eaLnBrk="1" hangingPunct="1"/>
            <a:r>
              <a:rPr lang="en-CA" dirty="0">
                <a:latin typeface="Times New Roman" charset="0"/>
                <a:ea typeface="MS PGothic" charset="0"/>
              </a:rPr>
              <a:t>Can </a:t>
            </a:r>
            <a:r>
              <a:rPr lang="en-CA" dirty="0" err="1">
                <a:latin typeface="Times New Roman" charset="0"/>
                <a:ea typeface="MS PGothic" charset="0"/>
              </a:rPr>
              <a:t>wIn</a:t>
            </a:r>
            <a:r>
              <a:rPr lang="en-CA" dirty="0">
                <a:latin typeface="Times New Roman" charset="0"/>
                <a:ea typeface="MS PGothic" charset="0"/>
              </a:rPr>
              <a:t> 1999, T2* CMR was introduced in the UK, and doctors caring for thalassemia patients were informed of the high cardiac death rate and new options for iron chelation therapy. There has been a 71% reduction in the annualized death-rate from iron overload since 2000.</a:t>
            </a:r>
          </a:p>
          <a:p>
            <a:pPr eaLnBrk="1" hangingPunct="1"/>
            <a:endParaRPr lang="en-CA" dirty="0">
              <a:latin typeface="Times New Roman" charset="0"/>
              <a:ea typeface="MS PGothic" charset="0"/>
            </a:endParaRPr>
          </a:p>
          <a:p>
            <a:pPr eaLnBrk="1" hangingPunct="1"/>
            <a:r>
              <a:rPr lang="en-US" dirty="0">
                <a:latin typeface="Times New Roman" charset="0"/>
                <a:ea typeface="MS PGothic" charset="0"/>
              </a:rPr>
              <a:t>Canadian physicians are well-aware of data from around the world showing increased survival of patients treated with deferiprone, and all of the major U.S. centers have sought deferiprone access through compassionate use for patients who have failed other strategies.</a:t>
            </a:r>
          </a:p>
          <a:p>
            <a:pPr eaLnBrk="1" hangingPunct="1"/>
            <a:endParaRPr lang="en-GB" dirty="0">
              <a:latin typeface="Times New Roman" charset="0"/>
              <a:ea typeface="MS PGothic" charset="0"/>
            </a:endParaRPr>
          </a:p>
        </p:txBody>
      </p:sp>
    </p:spTree>
    <p:extLst>
      <p:ext uri="{BB962C8B-B14F-4D97-AF65-F5344CB8AC3E}">
        <p14:creationId xmlns:p14="http://schemas.microsoft.com/office/powerpoint/2010/main" val="266950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3ABCD-CE03-E343-B4BB-A6972C1ECA12}" type="slidenum">
              <a:rPr lang="en-US" smtClean="0"/>
              <a:t>5</a:t>
            </a:fld>
            <a:endParaRPr lang="en-US"/>
          </a:p>
        </p:txBody>
      </p:sp>
    </p:spTree>
    <p:extLst>
      <p:ext uri="{BB962C8B-B14F-4D97-AF65-F5344CB8AC3E}">
        <p14:creationId xmlns:p14="http://schemas.microsoft.com/office/powerpoint/2010/main" val="350065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A3ABCD-CE03-E343-B4BB-A6972C1ECA12}" type="slidenum">
              <a:rPr lang="en-US" smtClean="0"/>
              <a:t>6</a:t>
            </a:fld>
            <a:endParaRPr lang="en-US"/>
          </a:p>
        </p:txBody>
      </p:sp>
    </p:spTree>
    <p:extLst>
      <p:ext uri="{BB962C8B-B14F-4D97-AF65-F5344CB8AC3E}">
        <p14:creationId xmlns:p14="http://schemas.microsoft.com/office/powerpoint/2010/main" val="111101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nFIGURE</a:t>
            </a:r>
            <a:r>
              <a:rPr lang="en-US" sz="1200" kern="1200" dirty="0">
                <a:solidFill>
                  <a:schemeClr val="tx1"/>
                </a:solidFill>
                <a:effectLst/>
                <a:latin typeface="+mn-lt"/>
                <a:ea typeface="+mn-ea"/>
                <a:cs typeface="+mn-cs"/>
              </a:rPr>
              <a:t> 1 30-year Kaplan–Meier probabilities of overall survival (OS) after hematopoietic stem cell transplantation (OS after HSCT, blue curve) and thalassemia-free survival (TFS, red curve) in 258 transplanted patients and OS landmark analysis in 258 age-sex matched patients conventionally treated (CT, green curve). OS was 85.362.7% and 82.662.7% in thalassemia control and transplanted</a:t>
            </a:r>
          </a:p>
          <a:p>
            <a:r>
              <a:rPr lang="en-US" sz="1200" kern="1200" dirty="0">
                <a:solidFill>
                  <a:schemeClr val="tx1"/>
                </a:solidFill>
                <a:effectLst/>
                <a:latin typeface="+mn-lt"/>
                <a:ea typeface="+mn-ea"/>
                <a:cs typeface="+mn-cs"/>
              </a:rPr>
              <a:t>patients respectively (P5NS); TFS was 77.862.9% [Color figure can be viewed at </a:t>
            </a:r>
            <a:r>
              <a:rPr lang="en-US" sz="1200" kern="1200" dirty="0" err="1">
                <a:solidFill>
                  <a:schemeClr val="tx1"/>
                </a:solidFill>
                <a:effectLst/>
                <a:latin typeface="+mn-lt"/>
                <a:ea typeface="+mn-ea"/>
                <a:cs typeface="+mn-cs"/>
              </a:rPr>
              <a:t>wileyonlinelibrary.com</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 23-year Kaplan–Meier probabilities of overall survival after hematopoietic stem cell transplantation (OS after HSCT, blue curve) and thalassemia-free survival (TFS, red curve) in 97 adult (age16 years) transplanted patients and OS landmark analysis in 97 age-sex matched patients conventionally treated (CT, green curve). OS was 7065% and 71.265% in thalassemia and transplanted patients respectively (P5NS); TFS was 67.365% [</a:t>
            </a:r>
            <a:r>
              <a:rPr lang="en-US" sz="1200" kern="1200" dirty="0" err="1">
                <a:solidFill>
                  <a:schemeClr val="tx1"/>
                </a:solidFill>
                <a:effectLst/>
                <a:latin typeface="+mn-lt"/>
                <a:ea typeface="+mn-ea"/>
                <a:cs typeface="+mn-cs"/>
              </a:rPr>
              <a:t>Colorfigure</a:t>
            </a:r>
            <a:r>
              <a:rPr lang="en-US" sz="1200" kern="1200" dirty="0">
                <a:solidFill>
                  <a:schemeClr val="tx1"/>
                </a:solidFill>
                <a:effectLst/>
                <a:latin typeface="+mn-lt"/>
                <a:ea typeface="+mn-ea"/>
                <a:cs typeface="+mn-cs"/>
              </a:rPr>
              <a:t> can be viewed at </a:t>
            </a:r>
            <a:r>
              <a:rPr lang="en-US" sz="1200" kern="1200" dirty="0" err="1">
                <a:solidFill>
                  <a:schemeClr val="tx1"/>
                </a:solidFill>
                <a:effectLst/>
                <a:latin typeface="+mn-lt"/>
                <a:ea typeface="+mn-ea"/>
                <a:cs typeface="+mn-cs"/>
              </a:rPr>
              <a:t>wileyonlinelibrary.com</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2A3ABCD-CE03-E343-B4BB-A6972C1ECA12}" type="slidenum">
              <a:rPr lang="en-US" smtClean="0"/>
              <a:t>9</a:t>
            </a:fld>
            <a:endParaRPr lang="en-US"/>
          </a:p>
        </p:txBody>
      </p:sp>
    </p:spTree>
    <p:extLst>
      <p:ext uri="{BB962C8B-B14F-4D97-AF65-F5344CB8AC3E}">
        <p14:creationId xmlns:p14="http://schemas.microsoft.com/office/powerpoint/2010/main" val="130236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3ABCD-CE03-E343-B4BB-A6972C1ECA12}" type="slidenum">
              <a:rPr lang="en-US" smtClean="0"/>
              <a:t>12</a:t>
            </a:fld>
            <a:endParaRPr lang="en-US"/>
          </a:p>
        </p:txBody>
      </p:sp>
    </p:spTree>
    <p:extLst>
      <p:ext uri="{BB962C8B-B14F-4D97-AF65-F5344CB8AC3E}">
        <p14:creationId xmlns:p14="http://schemas.microsoft.com/office/powerpoint/2010/main" val="3151552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7" descr="CHLA-USC POWER POINT PRES_slide01_#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24410"/>
            <a:ext cx="7772400" cy="1470025"/>
          </a:xfrm>
        </p:spPr>
        <p:txBody>
          <a:bodyPr/>
          <a:lstStyle>
            <a:lvl1pPr>
              <a:defRPr b="1" i="0">
                <a:solidFill>
                  <a:srgbClr val="094878"/>
                </a:solidFill>
                <a:latin typeface="Trebuchet MS"/>
                <a:cs typeface="Trebuchet M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39771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177500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393794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96468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98502" y="1339850"/>
            <a:ext cx="38269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2" y="1339850"/>
            <a:ext cx="38269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85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402308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3600" y="203838"/>
            <a:ext cx="4853199" cy="744795"/>
          </a:xfrm>
        </p:spPr>
        <p:txBody>
          <a:bodyPr/>
          <a:lstStyle>
            <a:lvl1pPr algn="r">
              <a:defRPr sz="2200"/>
            </a:lvl1pPr>
          </a:lstStyle>
          <a:p>
            <a:r>
              <a:rPr lang="en-US"/>
              <a:t>Click to edit Master title style</a:t>
            </a:r>
            <a:endParaRPr lang="en-US" dirty="0"/>
          </a:p>
        </p:txBody>
      </p:sp>
      <p:sp>
        <p:nvSpPr>
          <p:cNvPr id="3" name="Content Placeholder 2"/>
          <p:cNvSpPr>
            <a:spLocks noGrp="1"/>
          </p:cNvSpPr>
          <p:nvPr>
            <p:ph idx="1"/>
          </p:nvPr>
        </p:nvSpPr>
        <p:spPr>
          <a:xfrm>
            <a:off x="457200" y="1230874"/>
            <a:ext cx="8229600" cy="4895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4867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365120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41029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337561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412927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28563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8CB79C-952E-B949-A7A9-4EA19C4B373E}" type="datetimeFigureOut">
              <a:rPr lang="en-US" smtClean="0"/>
              <a:t>7/13/19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55D720-84A7-8046-9B2D-6F1958858A93}" type="slidenum">
              <a:rPr lang="en-US" smtClean="0"/>
              <a:t>‹#›</a:t>
            </a:fld>
            <a:endParaRPr lang="en-US"/>
          </a:p>
        </p:txBody>
      </p:sp>
    </p:spTree>
    <p:extLst>
      <p:ext uri="{BB962C8B-B14F-4D97-AF65-F5344CB8AC3E}">
        <p14:creationId xmlns:p14="http://schemas.microsoft.com/office/powerpoint/2010/main" val="327223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HLA POWER POINT PRES_slide02_#1.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06475"/>
            <a:ext cx="8229600"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2154238"/>
            <a:ext cx="8229600" cy="397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6588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376092"/>
                </a:solidFill>
                <a:latin typeface="Century Gothic" charset="0"/>
              </a:defRPr>
            </a:lvl1pPr>
          </a:lstStyle>
          <a:p>
            <a:fld id="{A28CB79C-952E-B949-A7A9-4EA19C4B373E}" type="datetimeFigureOut">
              <a:rPr lang="en-US" smtClean="0"/>
              <a:t>7/13/19</a:t>
            </a:fld>
            <a:endParaRPr lang="en-US"/>
          </a:p>
        </p:txBody>
      </p:sp>
      <p:sp>
        <p:nvSpPr>
          <p:cNvPr id="5" name="Footer Placeholder 4"/>
          <p:cNvSpPr>
            <a:spLocks noGrp="1"/>
          </p:cNvSpPr>
          <p:nvPr>
            <p:ph type="ftr" sz="quarter" idx="3"/>
          </p:nvPr>
        </p:nvSpPr>
        <p:spPr>
          <a:xfrm>
            <a:off x="3124200" y="646588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accent1">
                    <a:lumMod val="75000"/>
                  </a:schemeClr>
                </a:solidFill>
                <a:latin typeface="Century Gothic"/>
                <a:ea typeface="+mn-ea"/>
                <a:cs typeface="+mn-cs"/>
              </a:defRPr>
            </a:lvl1pPr>
          </a:lstStyle>
          <a:p>
            <a:endParaRPr lang="en-US"/>
          </a:p>
        </p:txBody>
      </p:sp>
      <p:sp>
        <p:nvSpPr>
          <p:cNvPr id="6" name="Slide Number Placeholder 5"/>
          <p:cNvSpPr>
            <a:spLocks noGrp="1"/>
          </p:cNvSpPr>
          <p:nvPr>
            <p:ph type="sldNum" sz="quarter" idx="4"/>
          </p:nvPr>
        </p:nvSpPr>
        <p:spPr>
          <a:xfrm>
            <a:off x="655320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376092"/>
                </a:solidFill>
                <a:latin typeface="Century Gothic" charset="0"/>
              </a:defRPr>
            </a:lvl1pPr>
          </a:lstStyle>
          <a:p>
            <a:fld id="{8E55D720-84A7-8046-9B2D-6F1958858A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094878"/>
          </a:solidFill>
          <a:latin typeface="Trebuchet MS"/>
          <a:ea typeface="ＭＳ Ｐゴシック" charset="-128"/>
          <a:cs typeface="Trebuchet MS"/>
        </a:defRPr>
      </a:lvl1pPr>
      <a:lvl2pPr marL="742950" indent="-28575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2pPr>
      <a:lvl3pPr marL="1143000" indent="-228600" algn="l" defTabSz="457200" rtl="0" eaLnBrk="1" fontAlgn="base" hangingPunct="1">
        <a:spcBef>
          <a:spcPct val="20000"/>
        </a:spcBef>
        <a:spcAft>
          <a:spcPct val="0"/>
        </a:spcAft>
        <a:buFont typeface="Arial" charset="0"/>
        <a:buChar char="•"/>
        <a:defRPr kern="1200">
          <a:solidFill>
            <a:srgbClr val="094878"/>
          </a:solidFill>
          <a:latin typeface="Trebuchet MS"/>
          <a:ea typeface="ＭＳ Ｐゴシック" charset="-128"/>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4pPr>
      <a:lvl5pPr marL="2057400" indent="-228600" algn="l" defTabSz="457200" rtl="0" eaLnBrk="1" fontAlgn="base" hangingPunct="1">
        <a:spcBef>
          <a:spcPct val="20000"/>
        </a:spcBef>
        <a:spcAft>
          <a:spcPct val="0"/>
        </a:spcAft>
        <a:buFont typeface="Arial" charset="0"/>
        <a:buChar char="»"/>
        <a:defRPr kern="1200">
          <a:solidFill>
            <a:schemeClr val="bg1"/>
          </a:solidFill>
          <a:latin typeface="Century Gothic"/>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589" y="4210603"/>
            <a:ext cx="8188821" cy="1384995"/>
          </a:xfrm>
          <a:prstGeom prst="rect">
            <a:avLst/>
          </a:prstGeom>
          <a:noFill/>
        </p:spPr>
        <p:txBody>
          <a:bodyPr wrap="square" rtlCol="0">
            <a:spAutoFit/>
          </a:bodyPr>
          <a:lstStyle/>
          <a:p>
            <a:pPr algn="ctr" defTabSz="2193925"/>
            <a:r>
              <a:rPr lang="en-US" sz="1200">
                <a:solidFill>
                  <a:schemeClr val="tx2">
                    <a:lumMod val="60000"/>
                    <a:lumOff val="40000"/>
                  </a:schemeClr>
                </a:solidFill>
              </a:rPr>
              <a:t>Thomas   </a:t>
            </a:r>
            <a:r>
              <a:rPr lang="en-US" sz="1200" dirty="0">
                <a:solidFill>
                  <a:schemeClr val="tx2">
                    <a:lumMod val="60000"/>
                    <a:lumOff val="40000"/>
                  </a:schemeClr>
                </a:solidFill>
              </a:rPr>
              <a:t>Coates, MD</a:t>
            </a:r>
          </a:p>
          <a:p>
            <a:pPr algn="ctr" defTabSz="2193925"/>
            <a:endParaRPr lang="en-US" sz="1200" b="1" dirty="0">
              <a:solidFill>
                <a:schemeClr val="tx2">
                  <a:lumMod val="60000"/>
                  <a:lumOff val="40000"/>
                </a:schemeClr>
              </a:solidFill>
            </a:endParaRPr>
          </a:p>
          <a:p>
            <a:pPr algn="ctr" defTabSz="2193925"/>
            <a:r>
              <a:rPr lang="en-US" sz="1200" dirty="0">
                <a:solidFill>
                  <a:schemeClr val="tx2">
                    <a:lumMod val="60000"/>
                    <a:lumOff val="40000"/>
                  </a:schemeClr>
                </a:solidFill>
              </a:rPr>
              <a:t>Section Head of Hematology, </a:t>
            </a:r>
          </a:p>
          <a:p>
            <a:pPr algn="ctr" defTabSz="2193925"/>
            <a:r>
              <a:rPr lang="en-US" sz="1200" dirty="0">
                <a:solidFill>
                  <a:schemeClr val="tx2">
                    <a:lumMod val="60000"/>
                    <a:lumOff val="40000"/>
                  </a:schemeClr>
                </a:solidFill>
              </a:rPr>
              <a:t>Children's Center for Cancer and Blood Diseases and Bone Marrow Transplantation</a:t>
            </a:r>
          </a:p>
          <a:p>
            <a:pPr algn="ctr" defTabSz="2193925"/>
            <a:r>
              <a:rPr lang="en-US" sz="1200" dirty="0">
                <a:solidFill>
                  <a:schemeClr val="tx2">
                    <a:lumMod val="60000"/>
                    <a:lumOff val="40000"/>
                  </a:schemeClr>
                </a:solidFill>
              </a:rPr>
              <a:t>Children's Hospital Los Angeles</a:t>
            </a:r>
          </a:p>
          <a:p>
            <a:pPr algn="ctr" defTabSz="2193925"/>
            <a:r>
              <a:rPr lang="en-US" sz="1200" dirty="0">
                <a:solidFill>
                  <a:schemeClr val="tx2">
                    <a:lumMod val="60000"/>
                    <a:lumOff val="40000"/>
                  </a:schemeClr>
                </a:solidFill>
              </a:rPr>
              <a:t>Professor of Pediatrics and Pathology</a:t>
            </a:r>
          </a:p>
          <a:p>
            <a:pPr algn="ctr" defTabSz="2193925"/>
            <a:r>
              <a:rPr lang="en-US" sz="1200" dirty="0">
                <a:solidFill>
                  <a:schemeClr val="tx2">
                    <a:lumMod val="60000"/>
                    <a:lumOff val="40000"/>
                  </a:schemeClr>
                </a:solidFill>
              </a:rPr>
              <a:t>University of Southern California Keck School of Medicine, Los Angeles, California</a:t>
            </a:r>
            <a:endParaRPr lang="en-US" dirty="0">
              <a:solidFill>
                <a:schemeClr val="tx2">
                  <a:lumMod val="60000"/>
                  <a:lumOff val="40000"/>
                </a:schemeClr>
              </a:solidFill>
            </a:endParaRPr>
          </a:p>
        </p:txBody>
      </p:sp>
      <p:sp>
        <p:nvSpPr>
          <p:cNvPr id="4" name="TextBox 3"/>
          <p:cNvSpPr txBox="1"/>
          <p:nvPr/>
        </p:nvSpPr>
        <p:spPr>
          <a:xfrm>
            <a:off x="805305" y="3000066"/>
            <a:ext cx="7366440" cy="523220"/>
          </a:xfrm>
          <a:prstGeom prst="rect">
            <a:avLst/>
          </a:prstGeom>
          <a:noFill/>
        </p:spPr>
        <p:txBody>
          <a:bodyPr wrap="none" rtlCol="0">
            <a:spAutoFit/>
          </a:bodyPr>
          <a:lstStyle/>
          <a:p>
            <a:pPr algn="ctr"/>
            <a:r>
              <a:rPr lang="en-US" sz="2800" dirty="0">
                <a:solidFill>
                  <a:schemeClr val="tx2">
                    <a:lumMod val="60000"/>
                    <a:lumOff val="40000"/>
                  </a:schemeClr>
                </a:solidFill>
              </a:rPr>
              <a:t>Thalassemia in the Future: A Changing Landscape</a:t>
            </a:r>
          </a:p>
        </p:txBody>
      </p:sp>
      <p:pic>
        <p:nvPicPr>
          <p:cNvPr id="6" name="Picture 5">
            <a:extLst>
              <a:ext uri="{FF2B5EF4-FFF2-40B4-BE49-F238E27FC236}">
                <a16:creationId xmlns:a16="http://schemas.microsoft.com/office/drawing/2014/main" id="{9D470E3A-3737-A24F-A779-EF677BC36D0E}"/>
              </a:ext>
            </a:extLst>
          </p:cNvPr>
          <p:cNvPicPr>
            <a:picLocks noChangeAspect="1"/>
          </p:cNvPicPr>
          <p:nvPr/>
        </p:nvPicPr>
        <p:blipFill>
          <a:blip r:embed="rId3"/>
          <a:stretch>
            <a:fillRect/>
          </a:stretch>
        </p:blipFill>
        <p:spPr>
          <a:xfrm>
            <a:off x="5805853" y="323655"/>
            <a:ext cx="2247900" cy="2254250"/>
          </a:xfrm>
          <a:prstGeom prst="rect">
            <a:avLst/>
          </a:prstGeom>
        </p:spPr>
      </p:pic>
    </p:spTree>
    <p:extLst>
      <p:ext uri="{BB962C8B-B14F-4D97-AF65-F5344CB8AC3E}">
        <p14:creationId xmlns:p14="http://schemas.microsoft.com/office/powerpoint/2010/main" val="3642101270"/>
      </p:ext>
    </p:extLst>
  </p:cSld>
  <p:clrMapOvr>
    <a:masterClrMapping/>
  </p:clrMapOvr>
  <mc:AlternateContent xmlns:mc="http://schemas.openxmlformats.org/markup-compatibility/2006" xmlns:p14="http://schemas.microsoft.com/office/powerpoint/2010/main">
    <mc:Choice Requires="p14">
      <p:transition spd="slow" p14:dur="2000" advTm="13158"/>
    </mc:Choice>
    <mc:Fallback xmlns="">
      <p:transition xmlns:p14="http://schemas.microsoft.com/office/powerpoint/2010/main" spd="slow" advTm="131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BCF7-E87A-D640-85FA-0B680D17B5F5}"/>
              </a:ext>
            </a:extLst>
          </p:cNvPr>
          <p:cNvSpPr>
            <a:spLocks noGrp="1"/>
          </p:cNvSpPr>
          <p:nvPr>
            <p:ph type="title"/>
          </p:nvPr>
        </p:nvSpPr>
        <p:spPr>
          <a:xfrm>
            <a:off x="3087078" y="203838"/>
            <a:ext cx="5599722" cy="744795"/>
          </a:xfrm>
        </p:spPr>
        <p:txBody>
          <a:bodyPr/>
          <a:lstStyle/>
          <a:p>
            <a:r>
              <a:rPr lang="en-US" dirty="0"/>
              <a:t>Thalassemia patients now, more than every need comprehensive care </a:t>
            </a:r>
          </a:p>
        </p:txBody>
      </p:sp>
      <p:pic>
        <p:nvPicPr>
          <p:cNvPr id="4" name="Content Placeholder 3">
            <a:extLst>
              <a:ext uri="{FF2B5EF4-FFF2-40B4-BE49-F238E27FC236}">
                <a16:creationId xmlns:a16="http://schemas.microsoft.com/office/drawing/2014/main" id="{A8128591-6213-CC46-A368-01093616F184}"/>
              </a:ext>
            </a:extLst>
          </p:cNvPr>
          <p:cNvPicPr>
            <a:picLocks noGrp="1" noChangeAspect="1"/>
          </p:cNvPicPr>
          <p:nvPr>
            <p:ph idx="1"/>
          </p:nvPr>
        </p:nvPicPr>
        <p:blipFill>
          <a:blip r:embed="rId2"/>
          <a:stretch>
            <a:fillRect/>
          </a:stretch>
        </p:blipFill>
        <p:spPr>
          <a:xfrm>
            <a:off x="2020426" y="1237188"/>
            <a:ext cx="4786995" cy="3926078"/>
          </a:xfrm>
          <a:prstGeom prst="rect">
            <a:avLst/>
          </a:prstGeom>
        </p:spPr>
      </p:pic>
      <p:sp>
        <p:nvSpPr>
          <p:cNvPr id="5" name="TextBox 4">
            <a:extLst>
              <a:ext uri="{FF2B5EF4-FFF2-40B4-BE49-F238E27FC236}">
                <a16:creationId xmlns:a16="http://schemas.microsoft.com/office/drawing/2014/main" id="{89C2ED93-16D6-6249-9663-B58E0CC115A8}"/>
              </a:ext>
            </a:extLst>
          </p:cNvPr>
          <p:cNvSpPr txBox="1"/>
          <p:nvPr/>
        </p:nvSpPr>
        <p:spPr>
          <a:xfrm>
            <a:off x="6071190" y="6346385"/>
            <a:ext cx="2691121" cy="307777"/>
          </a:xfrm>
          <a:prstGeom prst="rect">
            <a:avLst/>
          </a:prstGeom>
          <a:noFill/>
        </p:spPr>
        <p:txBody>
          <a:bodyPr wrap="none" rtlCol="0">
            <a:spAutoFit/>
          </a:bodyPr>
          <a:lstStyle/>
          <a:p>
            <a:r>
              <a:rPr lang="en-US" sz="1400" dirty="0"/>
              <a:t>Taher, A 2018, Blood 132(17) 1781</a:t>
            </a:r>
          </a:p>
        </p:txBody>
      </p:sp>
      <p:sp>
        <p:nvSpPr>
          <p:cNvPr id="3" name="TextBox 2">
            <a:extLst>
              <a:ext uri="{FF2B5EF4-FFF2-40B4-BE49-F238E27FC236}">
                <a16:creationId xmlns:a16="http://schemas.microsoft.com/office/drawing/2014/main" id="{4B9456BA-1B00-8C49-A376-4E58E97776DD}"/>
              </a:ext>
            </a:extLst>
          </p:cNvPr>
          <p:cNvSpPr txBox="1"/>
          <p:nvPr/>
        </p:nvSpPr>
        <p:spPr>
          <a:xfrm>
            <a:off x="1168782" y="5267155"/>
            <a:ext cx="7108944" cy="923330"/>
          </a:xfrm>
          <a:prstGeom prst="rect">
            <a:avLst/>
          </a:prstGeom>
          <a:noFill/>
          <a:ln w="22225">
            <a:solidFill>
              <a:schemeClr val="accent1"/>
            </a:solidFill>
          </a:ln>
        </p:spPr>
        <p:txBody>
          <a:bodyPr wrap="square" rtlCol="0">
            <a:spAutoFit/>
          </a:bodyPr>
          <a:lstStyle/>
          <a:p>
            <a:pPr algn="ctr"/>
            <a:r>
              <a:rPr lang="en-US" dirty="0"/>
              <a:t>The decisions regarding overall therapy, especially transplant approaches require collaboration between patients and providers with broad understanding of all aspects of thalassemia</a:t>
            </a:r>
          </a:p>
        </p:txBody>
      </p:sp>
    </p:spTree>
    <p:extLst>
      <p:ext uri="{BB962C8B-B14F-4D97-AF65-F5344CB8AC3E}">
        <p14:creationId xmlns:p14="http://schemas.microsoft.com/office/powerpoint/2010/main" val="101751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9AB1-22CE-EF45-85D8-209D7259BD39}"/>
              </a:ext>
            </a:extLst>
          </p:cNvPr>
          <p:cNvSpPr>
            <a:spLocks noGrp="1"/>
          </p:cNvSpPr>
          <p:nvPr>
            <p:ph type="title"/>
          </p:nvPr>
        </p:nvSpPr>
        <p:spPr/>
        <p:txBody>
          <a:bodyPr/>
          <a:lstStyle/>
          <a:p>
            <a:r>
              <a:rPr lang="en-US" dirty="0"/>
              <a:t>The future is bright</a:t>
            </a:r>
          </a:p>
        </p:txBody>
      </p:sp>
      <p:sp>
        <p:nvSpPr>
          <p:cNvPr id="3" name="Content Placeholder 2">
            <a:extLst>
              <a:ext uri="{FF2B5EF4-FFF2-40B4-BE49-F238E27FC236}">
                <a16:creationId xmlns:a16="http://schemas.microsoft.com/office/drawing/2014/main" id="{12CF42E8-D28F-C94A-8B95-14E204B3867B}"/>
              </a:ext>
            </a:extLst>
          </p:cNvPr>
          <p:cNvSpPr>
            <a:spLocks noGrp="1"/>
          </p:cNvSpPr>
          <p:nvPr>
            <p:ph idx="1"/>
          </p:nvPr>
        </p:nvSpPr>
        <p:spPr/>
        <p:txBody>
          <a:bodyPr/>
          <a:lstStyle/>
          <a:p>
            <a:pPr marL="0" indent="0" algn="ctr">
              <a:buNone/>
            </a:pPr>
            <a:r>
              <a:rPr lang="en-US" dirty="0"/>
              <a:t>Maintain hemoglobin levels as high as possible</a:t>
            </a:r>
          </a:p>
          <a:p>
            <a:pPr marL="0" indent="0" algn="ctr">
              <a:buNone/>
            </a:pPr>
            <a:endParaRPr lang="en-US" dirty="0"/>
          </a:p>
          <a:p>
            <a:pPr marL="0" indent="0" algn="ctr">
              <a:buNone/>
            </a:pPr>
            <a:r>
              <a:rPr lang="en-US" dirty="0"/>
              <a:t>Maintain iron levels consistently as near normal as possible and safe (no cardiac iron, no pancreatic iron, no pituitary iron, Labile plasma iron near zero, liver iron near normal)</a:t>
            </a:r>
          </a:p>
          <a:p>
            <a:pPr marL="0" indent="0" algn="ctr">
              <a:buNone/>
            </a:pPr>
            <a:endParaRPr lang="en-US" dirty="0"/>
          </a:p>
          <a:p>
            <a:pPr marL="0" indent="0" algn="ctr">
              <a:buNone/>
            </a:pPr>
            <a:r>
              <a:rPr lang="en-US" dirty="0"/>
              <a:t>Follow all recommendations for a healthy life style and continue comprehensive care to additionally focus on thalassemia related issues.</a:t>
            </a:r>
          </a:p>
          <a:p>
            <a:pPr marL="0" indent="0" algn="ctr">
              <a:buNone/>
            </a:pPr>
            <a:endParaRPr lang="en-US" dirty="0"/>
          </a:p>
          <a:p>
            <a:pPr marL="0" indent="0" algn="ctr">
              <a:buNone/>
            </a:pPr>
            <a:r>
              <a:rPr lang="en-US" dirty="0"/>
              <a:t>Curative treatments are already possible and the approaches and availability will improve in the next decade</a:t>
            </a:r>
          </a:p>
        </p:txBody>
      </p:sp>
    </p:spTree>
    <p:extLst>
      <p:ext uri="{BB962C8B-B14F-4D97-AF65-F5344CB8AC3E}">
        <p14:creationId xmlns:p14="http://schemas.microsoft.com/office/powerpoint/2010/main" val="241736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0037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95" y="605262"/>
            <a:ext cx="4572000" cy="3035300"/>
          </a:xfrm>
          <a:prstGeom prst="rect">
            <a:avLst/>
          </a:prstGeom>
        </p:spPr>
      </p:pic>
      <p:sp>
        <p:nvSpPr>
          <p:cNvPr id="4" name="TextBox 3"/>
          <p:cNvSpPr txBox="1"/>
          <p:nvPr/>
        </p:nvSpPr>
        <p:spPr>
          <a:xfrm>
            <a:off x="1883013" y="5466787"/>
            <a:ext cx="5408777" cy="523220"/>
          </a:xfrm>
          <a:prstGeom prst="rect">
            <a:avLst/>
          </a:prstGeom>
          <a:noFill/>
          <a:ln w="19050">
            <a:solidFill>
              <a:schemeClr val="tx2"/>
            </a:solidFill>
          </a:ln>
        </p:spPr>
        <p:txBody>
          <a:bodyPr wrap="none" rtlCol="0">
            <a:spAutoFit/>
          </a:bodyPr>
          <a:lstStyle/>
          <a:p>
            <a:r>
              <a:rPr lang="en-US" sz="2800" b="1" i="1" dirty="0">
                <a:solidFill>
                  <a:schemeClr val="tx2"/>
                </a:solidFill>
                <a:latin typeface="Comic Sans MS"/>
                <a:cs typeface="Comic Sans MS"/>
              </a:rPr>
              <a:t>Thank you for your attention</a:t>
            </a:r>
          </a:p>
        </p:txBody>
      </p:sp>
      <p:pic>
        <p:nvPicPr>
          <p:cNvPr id="5" name="Picture 4" descr="lobby0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73" y="2782415"/>
            <a:ext cx="3876951" cy="2449046"/>
          </a:xfrm>
          <a:prstGeom prst="rect">
            <a:avLst/>
          </a:prstGeom>
        </p:spPr>
      </p:pic>
    </p:spTree>
    <p:extLst>
      <p:ext uri="{BB962C8B-B14F-4D97-AF65-F5344CB8AC3E}">
        <p14:creationId xmlns:p14="http://schemas.microsoft.com/office/powerpoint/2010/main" val="17017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7"/>
          <p:cNvSpPr txBox="1">
            <a:spLocks noChangeArrowheads="1"/>
          </p:cNvSpPr>
          <p:nvPr/>
        </p:nvSpPr>
        <p:spPr bwMode="auto">
          <a:xfrm>
            <a:off x="3676506" y="6512018"/>
            <a:ext cx="4976640" cy="21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5" tIns="34283" rIns="68565" bIns="34283">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311012"/>
            <a:r>
              <a:rPr lang="en-US" sz="975" dirty="0">
                <a:solidFill>
                  <a:srgbClr val="000000"/>
                </a:solidFill>
                <a:latin typeface="Arial" charset="0"/>
                <a:cs typeface="Arial" charset="0"/>
              </a:rPr>
              <a:t>(WHO, June 2008 ; Weatherall DJ, Blood 2010,Piel FB </a:t>
            </a:r>
            <a:r>
              <a:rPr lang="en-US" sz="975" dirty="0" err="1">
                <a:solidFill>
                  <a:srgbClr val="000000"/>
                </a:solidFill>
                <a:latin typeface="Arial" charset="0"/>
                <a:cs typeface="Arial" charset="0"/>
              </a:rPr>
              <a:t>Hematol</a:t>
            </a:r>
            <a:r>
              <a:rPr lang="en-US" sz="975" dirty="0">
                <a:solidFill>
                  <a:srgbClr val="000000"/>
                </a:solidFill>
                <a:latin typeface="Arial" charset="0"/>
                <a:cs typeface="Arial" charset="0"/>
              </a:rPr>
              <a:t> Oncol Clin N Am2016 )</a:t>
            </a:r>
            <a:endParaRPr lang="el-GR" sz="975" dirty="0">
              <a:solidFill>
                <a:srgbClr val="000000"/>
              </a:solidFill>
              <a:latin typeface="Arial" charset="0"/>
              <a:cs typeface="Arial" charset="0"/>
            </a:endParaRPr>
          </a:p>
        </p:txBody>
      </p:sp>
      <p:pic>
        <p:nvPicPr>
          <p:cNvPr id="5124" name="Picture 11"/>
          <p:cNvPicPr>
            <a:picLocks noChangeAspect="1" noChangeArrowheads="1"/>
          </p:cNvPicPr>
          <p:nvPr/>
        </p:nvPicPr>
        <p:blipFill>
          <a:blip r:embed="rId3">
            <a:extLst>
              <a:ext uri="{28A0092B-C50C-407E-A947-70E740481C1C}">
                <a14:useLocalDpi xmlns:a14="http://schemas.microsoft.com/office/drawing/2010/main" val="0"/>
              </a:ext>
            </a:extLst>
          </a:blip>
          <a:srcRect t="62770" r="87033"/>
          <a:stretch>
            <a:fillRect/>
          </a:stretch>
        </p:blipFill>
        <p:spPr bwMode="auto">
          <a:xfrm>
            <a:off x="577911" y="1890792"/>
            <a:ext cx="849960" cy="129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Text Box 17"/>
          <p:cNvSpPr txBox="1">
            <a:spLocks noChangeArrowheads="1"/>
          </p:cNvSpPr>
          <p:nvPr/>
        </p:nvSpPr>
        <p:spPr bwMode="auto">
          <a:xfrm>
            <a:off x="259259" y="3290852"/>
            <a:ext cx="1168612" cy="553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defTabSz="311012"/>
            <a:r>
              <a:rPr lang="fr-FR" sz="1050" b="1" dirty="0">
                <a:solidFill>
                  <a:srgbClr val="000000"/>
                </a:solidFill>
                <a:latin typeface="Arial" charset="0"/>
                <a:cs typeface="Arial" charset="0"/>
              </a:rPr>
              <a:t>Pathological Hb disorders  per 1,000 live </a:t>
            </a:r>
            <a:r>
              <a:rPr lang="fr-FR" sz="1050" b="1" dirty="0" err="1">
                <a:solidFill>
                  <a:srgbClr val="000000"/>
                </a:solidFill>
                <a:latin typeface="Arial" charset="0"/>
                <a:cs typeface="Arial" charset="0"/>
              </a:rPr>
              <a:t>births</a:t>
            </a:r>
            <a:endParaRPr lang="fr-FR" sz="1050" b="1" dirty="0">
              <a:solidFill>
                <a:srgbClr val="000000"/>
              </a:solidFill>
              <a:latin typeface="Arial" charset="0"/>
              <a:cs typeface="Arial" charset="0"/>
            </a:endParaRPr>
          </a:p>
        </p:txBody>
      </p:sp>
      <p:grpSp>
        <p:nvGrpSpPr>
          <p:cNvPr id="5126" name="Group 19"/>
          <p:cNvGrpSpPr>
            <a:grpSpLocks/>
          </p:cNvGrpSpPr>
          <p:nvPr/>
        </p:nvGrpSpPr>
        <p:grpSpPr bwMode="auto">
          <a:xfrm>
            <a:off x="1729914" y="1155862"/>
            <a:ext cx="6587376" cy="3568450"/>
            <a:chOff x="1324" y="702"/>
            <a:chExt cx="4245" cy="2089"/>
          </a:xfrm>
        </p:grpSpPr>
        <p:pic>
          <p:nvPicPr>
            <p:cNvPr id="5129" name="Picture 10"/>
            <p:cNvPicPr>
              <a:picLocks noChangeAspect="1" noChangeArrowheads="1"/>
            </p:cNvPicPr>
            <p:nvPr/>
          </p:nvPicPr>
          <p:blipFill>
            <a:blip r:embed="rId3">
              <a:extLst>
                <a:ext uri="{28A0092B-C50C-407E-A947-70E740481C1C}">
                  <a14:useLocalDpi xmlns:a14="http://schemas.microsoft.com/office/drawing/2010/main" val="0"/>
                </a:ext>
              </a:extLst>
            </a:blip>
            <a:srcRect l="7828" r="490" b="15231"/>
            <a:stretch>
              <a:fillRect/>
            </a:stretch>
          </p:blipFill>
          <p:spPr bwMode="auto">
            <a:xfrm>
              <a:off x="1427" y="702"/>
              <a:ext cx="4142" cy="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0" name="Rectangle 18"/>
            <p:cNvSpPr>
              <a:spLocks noChangeArrowheads="1"/>
            </p:cNvSpPr>
            <p:nvPr/>
          </p:nvSpPr>
          <p:spPr bwMode="auto">
            <a:xfrm>
              <a:off x="1324" y="2082"/>
              <a:ext cx="493" cy="70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311012"/>
              <a:endParaRPr lang="fr-FR">
                <a:solidFill>
                  <a:srgbClr val="000000"/>
                </a:solidFill>
                <a:latin typeface="Arial" charset="0"/>
                <a:ea typeface="ＭＳ Ｐゴシック" charset="0"/>
                <a:cs typeface="Arial" charset="0"/>
              </a:endParaRPr>
            </a:p>
          </p:txBody>
        </p:sp>
      </p:grpSp>
      <p:sp>
        <p:nvSpPr>
          <p:cNvPr id="2" name="Title 1">
            <a:extLst>
              <a:ext uri="{FF2B5EF4-FFF2-40B4-BE49-F238E27FC236}">
                <a16:creationId xmlns:a16="http://schemas.microsoft.com/office/drawing/2014/main" id="{DE5B1714-A1C4-2847-807F-F0F4A59DBC3F}"/>
              </a:ext>
            </a:extLst>
          </p:cNvPr>
          <p:cNvSpPr>
            <a:spLocks noGrp="1"/>
          </p:cNvSpPr>
          <p:nvPr>
            <p:ph type="title"/>
          </p:nvPr>
        </p:nvSpPr>
        <p:spPr>
          <a:xfrm>
            <a:off x="2505583" y="301339"/>
            <a:ext cx="6147563" cy="777367"/>
          </a:xfrm>
        </p:spPr>
        <p:txBody>
          <a:bodyPr/>
          <a:lstStyle/>
          <a:p>
            <a:r>
              <a:rPr lang="en-US" sz="1800" dirty="0"/>
              <a:t>Hemoglobinopathy is a world wide health problem</a:t>
            </a:r>
          </a:p>
        </p:txBody>
      </p:sp>
      <p:sp>
        <p:nvSpPr>
          <p:cNvPr id="5122" name="Text Box 12"/>
          <p:cNvSpPr txBox="1">
            <a:spLocks noChangeArrowheads="1"/>
          </p:cNvSpPr>
          <p:nvPr/>
        </p:nvSpPr>
        <p:spPr bwMode="auto">
          <a:xfrm>
            <a:off x="1236420" y="4553804"/>
            <a:ext cx="6671160" cy="1958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5" tIns="34283" rIns="68565" bIns="34283">
            <a:spAutoFit/>
          </a:bodyPr>
          <a:lstStyle>
            <a:lvl1pPr marL="176213" indent="-176213">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311012">
              <a:spcAft>
                <a:spcPct val="35000"/>
              </a:spcAft>
              <a:buFontTx/>
              <a:buChar char="•"/>
            </a:pPr>
            <a:r>
              <a:rPr lang="en-GB" sz="1400" b="1" dirty="0">
                <a:solidFill>
                  <a:srgbClr val="000000"/>
                </a:solidFill>
                <a:latin typeface="+mn-lt"/>
                <a:cs typeface="Arial" charset="0"/>
              </a:rPr>
              <a:t>&gt;350,000 children are born each year with a severe inherited Hb disorder</a:t>
            </a:r>
          </a:p>
          <a:p>
            <a:pPr defTabSz="311012">
              <a:spcAft>
                <a:spcPct val="35000"/>
              </a:spcAft>
              <a:buFontTx/>
              <a:buChar char="•"/>
            </a:pPr>
            <a:r>
              <a:rPr lang="en-GB" sz="1400" b="1" dirty="0">
                <a:solidFill>
                  <a:srgbClr val="000000"/>
                </a:solidFill>
                <a:latin typeface="+mn-lt"/>
                <a:cs typeface="Arial" charset="0"/>
              </a:rPr>
              <a:t>4% of deaths in children aged under 5 years</a:t>
            </a:r>
          </a:p>
          <a:p>
            <a:pPr defTabSz="311012">
              <a:spcAft>
                <a:spcPct val="35000"/>
              </a:spcAft>
              <a:buFontTx/>
              <a:buChar char="•"/>
            </a:pPr>
            <a:r>
              <a:rPr lang="en-US" sz="1400" b="1" dirty="0">
                <a:solidFill>
                  <a:srgbClr val="000000"/>
                </a:solidFill>
                <a:latin typeface="+mn-lt"/>
                <a:cs typeface="Arial" charset="0"/>
              </a:rPr>
              <a:t>7% of the world population carries a significant variant</a:t>
            </a:r>
          </a:p>
          <a:p>
            <a:pPr defTabSz="311012">
              <a:spcAft>
                <a:spcPct val="35000"/>
              </a:spcAft>
              <a:buFontTx/>
              <a:buChar char="•"/>
            </a:pPr>
            <a:r>
              <a:rPr lang="en-US" sz="1400" b="1" dirty="0">
                <a:solidFill>
                  <a:srgbClr val="000000"/>
                </a:solidFill>
                <a:latin typeface="+mn-lt"/>
                <a:cs typeface="Arial" charset="0"/>
              </a:rPr>
              <a:t>3 </a:t>
            </a:r>
            <a:r>
              <a:rPr lang="en-US" sz="1400" b="1" dirty="0">
                <a:latin typeface="+mn-lt"/>
              </a:rPr>
              <a:t>% of the world population is heterozygous for beta thalassemia.</a:t>
            </a:r>
          </a:p>
          <a:p>
            <a:pPr defTabSz="311012">
              <a:spcAft>
                <a:spcPct val="35000"/>
              </a:spcAft>
              <a:buFontTx/>
              <a:buChar char="•"/>
            </a:pPr>
            <a:r>
              <a:rPr lang="en-US" sz="1400" b="1" dirty="0">
                <a:latin typeface="+mn-lt"/>
              </a:rPr>
              <a:t>75% of immigrants to the United States are from areas where </a:t>
            </a:r>
            <a:br>
              <a:rPr lang="en-US" sz="1400" b="1" dirty="0">
                <a:latin typeface="+mn-lt"/>
              </a:rPr>
            </a:br>
            <a:r>
              <a:rPr lang="en-US" sz="1400" b="1" dirty="0">
                <a:latin typeface="+mn-lt"/>
              </a:rPr>
              <a:t>thalassemias are prevalent</a:t>
            </a:r>
            <a:endParaRPr lang="en-US" sz="1400" b="1" baseline="30000" dirty="0">
              <a:latin typeface="+mn-lt"/>
            </a:endParaRPr>
          </a:p>
          <a:p>
            <a:pPr defTabSz="311012">
              <a:spcAft>
                <a:spcPct val="35000"/>
              </a:spcAft>
              <a:buFontTx/>
              <a:buChar char="•"/>
            </a:pPr>
            <a:endParaRPr lang="en-US" sz="1425" b="1" dirty="0">
              <a:solidFill>
                <a:srgbClr val="000000"/>
              </a:solidFill>
              <a:latin typeface="Arial" charset="0"/>
              <a:cs typeface="Arial" charset="0"/>
            </a:endParaRPr>
          </a:p>
        </p:txBody>
      </p:sp>
    </p:spTree>
    <p:extLst>
      <p:ext uri="{BB962C8B-B14F-4D97-AF65-F5344CB8AC3E}">
        <p14:creationId xmlns:p14="http://schemas.microsoft.com/office/powerpoint/2010/main" val="1594803411"/>
      </p:ext>
    </p:extLst>
  </p:cSld>
  <p:clrMapOvr>
    <a:masterClrMapping/>
  </p:clrMapOvr>
  <p:transition advTm="1882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52" y="203838"/>
            <a:ext cx="6415547" cy="744795"/>
          </a:xfrm>
        </p:spPr>
        <p:txBody>
          <a:bodyPr/>
          <a:lstStyle/>
          <a:p>
            <a:r>
              <a:rPr lang="en-US" sz="1800" dirty="0"/>
              <a:t>The survival in thalassemia has improved dramatically</a:t>
            </a:r>
          </a:p>
        </p:txBody>
      </p:sp>
      <p:pic>
        <p:nvPicPr>
          <p:cNvPr id="4" name="Picture 3"/>
          <p:cNvPicPr>
            <a:picLocks noChangeAspect="1"/>
          </p:cNvPicPr>
          <p:nvPr/>
        </p:nvPicPr>
        <p:blipFill>
          <a:blip r:embed="rId3"/>
          <a:stretch>
            <a:fillRect/>
          </a:stretch>
        </p:blipFill>
        <p:spPr>
          <a:xfrm>
            <a:off x="308488" y="1107735"/>
            <a:ext cx="3235342" cy="2773150"/>
          </a:xfrm>
          <a:prstGeom prst="rect">
            <a:avLst/>
          </a:prstGeom>
        </p:spPr>
      </p:pic>
      <p:pic>
        <p:nvPicPr>
          <p:cNvPr id="5" name="Picture 4"/>
          <p:cNvPicPr>
            <a:picLocks noChangeAspect="1"/>
          </p:cNvPicPr>
          <p:nvPr/>
        </p:nvPicPr>
        <p:blipFill>
          <a:blip r:embed="rId4"/>
          <a:stretch>
            <a:fillRect/>
          </a:stretch>
        </p:blipFill>
        <p:spPr>
          <a:xfrm>
            <a:off x="343430" y="3880885"/>
            <a:ext cx="3200400" cy="2448184"/>
          </a:xfrm>
          <a:prstGeom prst="rect">
            <a:avLst/>
          </a:prstGeom>
        </p:spPr>
      </p:pic>
      <p:sp>
        <p:nvSpPr>
          <p:cNvPr id="6" name="TextBox 5">
            <a:extLst>
              <a:ext uri="{FF2B5EF4-FFF2-40B4-BE49-F238E27FC236}">
                <a16:creationId xmlns:a16="http://schemas.microsoft.com/office/drawing/2014/main" id="{3B48E183-C756-6C4E-B601-BEC7D2E5A7C9}"/>
              </a:ext>
            </a:extLst>
          </p:cNvPr>
          <p:cNvSpPr txBox="1"/>
          <p:nvPr/>
        </p:nvSpPr>
        <p:spPr>
          <a:xfrm>
            <a:off x="661920" y="6346258"/>
            <a:ext cx="2244332" cy="307777"/>
          </a:xfrm>
          <a:prstGeom prst="rect">
            <a:avLst/>
          </a:prstGeom>
          <a:noFill/>
        </p:spPr>
        <p:txBody>
          <a:bodyPr wrap="none" rtlCol="0">
            <a:spAutoFit/>
          </a:bodyPr>
          <a:lstStyle/>
          <a:p>
            <a:r>
              <a:rPr lang="en-US" sz="1400" dirty="0" err="1"/>
              <a:t>Berdoukas</a:t>
            </a:r>
            <a:r>
              <a:rPr lang="en-US" sz="1400" dirty="0"/>
              <a:t> v, Modell B  1984</a:t>
            </a:r>
          </a:p>
        </p:txBody>
      </p:sp>
      <p:sp>
        <p:nvSpPr>
          <p:cNvPr id="10" name="TextBox 9">
            <a:extLst>
              <a:ext uri="{FF2B5EF4-FFF2-40B4-BE49-F238E27FC236}">
                <a16:creationId xmlns:a16="http://schemas.microsoft.com/office/drawing/2014/main" id="{9F1D2FBF-3B92-2F48-A512-59AC25C97D23}"/>
              </a:ext>
            </a:extLst>
          </p:cNvPr>
          <p:cNvSpPr txBox="1"/>
          <p:nvPr/>
        </p:nvSpPr>
        <p:spPr>
          <a:xfrm flipH="1">
            <a:off x="933645" y="1764745"/>
            <a:ext cx="812332" cy="369332"/>
          </a:xfrm>
          <a:prstGeom prst="rect">
            <a:avLst/>
          </a:prstGeom>
          <a:noFill/>
        </p:spPr>
        <p:txBody>
          <a:bodyPr wrap="square" rtlCol="0">
            <a:spAutoFit/>
          </a:bodyPr>
          <a:lstStyle/>
          <a:p>
            <a:r>
              <a:rPr lang="en-US" dirty="0"/>
              <a:t>1960’s</a:t>
            </a:r>
          </a:p>
        </p:txBody>
      </p:sp>
      <p:sp>
        <p:nvSpPr>
          <p:cNvPr id="11" name="TextBox 10">
            <a:extLst>
              <a:ext uri="{FF2B5EF4-FFF2-40B4-BE49-F238E27FC236}">
                <a16:creationId xmlns:a16="http://schemas.microsoft.com/office/drawing/2014/main" id="{16E584A2-EEB7-324B-BAE1-1BD950349C07}"/>
              </a:ext>
            </a:extLst>
          </p:cNvPr>
          <p:cNvSpPr txBox="1"/>
          <p:nvPr/>
        </p:nvSpPr>
        <p:spPr>
          <a:xfrm flipH="1">
            <a:off x="2371133" y="1755646"/>
            <a:ext cx="812332" cy="369332"/>
          </a:xfrm>
          <a:prstGeom prst="rect">
            <a:avLst/>
          </a:prstGeom>
          <a:noFill/>
        </p:spPr>
        <p:txBody>
          <a:bodyPr wrap="square" rtlCol="0">
            <a:spAutoFit/>
          </a:bodyPr>
          <a:lstStyle/>
          <a:p>
            <a:r>
              <a:rPr lang="en-US" dirty="0"/>
              <a:t>1970’s</a:t>
            </a:r>
          </a:p>
        </p:txBody>
      </p:sp>
      <p:pic>
        <p:nvPicPr>
          <p:cNvPr id="12" name="Picture 11">
            <a:extLst>
              <a:ext uri="{FF2B5EF4-FFF2-40B4-BE49-F238E27FC236}">
                <a16:creationId xmlns:a16="http://schemas.microsoft.com/office/drawing/2014/main" id="{1FA4FB7E-2A29-C640-BDB6-C0173C8C4863}"/>
              </a:ext>
            </a:extLst>
          </p:cNvPr>
          <p:cNvPicPr>
            <a:picLocks noChangeAspect="1"/>
          </p:cNvPicPr>
          <p:nvPr/>
        </p:nvPicPr>
        <p:blipFill>
          <a:blip r:embed="rId5"/>
          <a:stretch>
            <a:fillRect/>
          </a:stretch>
        </p:blipFill>
        <p:spPr>
          <a:xfrm>
            <a:off x="3804050" y="2124978"/>
            <a:ext cx="4882749" cy="3335399"/>
          </a:xfrm>
          <a:prstGeom prst="rect">
            <a:avLst/>
          </a:prstGeom>
        </p:spPr>
      </p:pic>
      <p:sp>
        <p:nvSpPr>
          <p:cNvPr id="14" name="TextBox 13">
            <a:extLst>
              <a:ext uri="{FF2B5EF4-FFF2-40B4-BE49-F238E27FC236}">
                <a16:creationId xmlns:a16="http://schemas.microsoft.com/office/drawing/2014/main" id="{45D8E752-6A8E-854C-8B96-8607493401D5}"/>
              </a:ext>
            </a:extLst>
          </p:cNvPr>
          <p:cNvSpPr txBox="1"/>
          <p:nvPr/>
        </p:nvSpPr>
        <p:spPr>
          <a:xfrm>
            <a:off x="4754452" y="6223078"/>
            <a:ext cx="3133999" cy="523220"/>
          </a:xfrm>
          <a:prstGeom prst="rect">
            <a:avLst/>
          </a:prstGeom>
          <a:noFill/>
        </p:spPr>
        <p:txBody>
          <a:bodyPr wrap="none" rtlCol="0">
            <a:spAutoFit/>
          </a:bodyPr>
          <a:lstStyle/>
          <a:p>
            <a:r>
              <a:rPr lang="en-US" sz="1400" dirty="0" err="1"/>
              <a:t>Delea</a:t>
            </a:r>
            <a:r>
              <a:rPr lang="en-US" sz="1400" dirty="0"/>
              <a:t> T, et al, 2007 </a:t>
            </a:r>
            <a:r>
              <a:rPr lang="en-US" sz="1400" dirty="0" err="1"/>
              <a:t>Pharacoecon</a:t>
            </a:r>
            <a:r>
              <a:rPr lang="en-US" sz="1400" dirty="0"/>
              <a:t>. 25(4)</a:t>
            </a:r>
          </a:p>
          <a:p>
            <a:r>
              <a:rPr lang="en-US" sz="1400" dirty="0" err="1"/>
              <a:t>Gambutti</a:t>
            </a:r>
            <a:r>
              <a:rPr lang="en-US" sz="1400" dirty="0"/>
              <a:t> V, </a:t>
            </a:r>
            <a:r>
              <a:rPr lang="en-US" sz="1400" dirty="0" err="1"/>
              <a:t>Piga</a:t>
            </a:r>
            <a:r>
              <a:rPr lang="en-US" sz="1400" dirty="0"/>
              <a:t> 1996, Acta </a:t>
            </a:r>
            <a:r>
              <a:rPr lang="en-US" sz="1400" dirty="0" err="1"/>
              <a:t>Haem</a:t>
            </a:r>
            <a:r>
              <a:rPr lang="en-US" sz="1400" dirty="0"/>
              <a:t> 95:26</a:t>
            </a:r>
          </a:p>
        </p:txBody>
      </p:sp>
      <p:cxnSp>
        <p:nvCxnSpPr>
          <p:cNvPr id="16" name="Straight Connector 15">
            <a:extLst>
              <a:ext uri="{FF2B5EF4-FFF2-40B4-BE49-F238E27FC236}">
                <a16:creationId xmlns:a16="http://schemas.microsoft.com/office/drawing/2014/main" id="{8F9C79C8-7F2C-494C-8DE5-A6FBFF3ECF27}"/>
              </a:ext>
            </a:extLst>
          </p:cNvPr>
          <p:cNvCxnSpPr/>
          <p:nvPr/>
        </p:nvCxnSpPr>
        <p:spPr>
          <a:xfrm>
            <a:off x="4626856" y="3760778"/>
            <a:ext cx="351767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47E8546-9960-B841-BAC3-108222A12663}"/>
              </a:ext>
            </a:extLst>
          </p:cNvPr>
          <p:cNvCxnSpPr>
            <a:cxnSpLocks/>
          </p:cNvCxnSpPr>
          <p:nvPr/>
        </p:nvCxnSpPr>
        <p:spPr>
          <a:xfrm>
            <a:off x="7888451" y="4359349"/>
            <a:ext cx="0" cy="538779"/>
          </a:xfrm>
          <a:prstGeom prst="line">
            <a:avLst/>
          </a:prstGeom>
          <a:ln w="38100">
            <a:tailEnd type="stealth" w="lg"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FAD4506-9975-7B43-8D94-2E845ED9CD9F}"/>
              </a:ext>
            </a:extLst>
          </p:cNvPr>
          <p:cNvSpPr txBox="1"/>
          <p:nvPr/>
        </p:nvSpPr>
        <p:spPr>
          <a:xfrm>
            <a:off x="6900529" y="5598602"/>
            <a:ext cx="1626781" cy="338554"/>
          </a:xfrm>
          <a:prstGeom prst="rect">
            <a:avLst/>
          </a:prstGeom>
          <a:noFill/>
          <a:ln w="19050">
            <a:solidFill>
              <a:schemeClr val="accent1"/>
            </a:solidFill>
          </a:ln>
        </p:spPr>
        <p:txBody>
          <a:bodyPr wrap="square" rtlCol="0">
            <a:spAutoFit/>
          </a:bodyPr>
          <a:lstStyle/>
          <a:p>
            <a:r>
              <a:rPr lang="en-US" sz="1600" dirty="0"/>
              <a:t>Median 63 years</a:t>
            </a:r>
          </a:p>
        </p:txBody>
      </p:sp>
    </p:spTree>
    <p:extLst>
      <p:ext uri="{BB962C8B-B14F-4D97-AF65-F5344CB8AC3E}">
        <p14:creationId xmlns:p14="http://schemas.microsoft.com/office/powerpoint/2010/main" val="421513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9" name="Object 3"/>
          <p:cNvGraphicFramePr>
            <a:graphicFrameLocks noGrp="1" noChangeAspect="1"/>
          </p:cNvGraphicFramePr>
          <p:nvPr>
            <p:ph sz="half" idx="2"/>
            <p:extLst>
              <p:ext uri="{D42A27DB-BD31-4B8C-83A1-F6EECF244321}">
                <p14:modId xmlns:p14="http://schemas.microsoft.com/office/powerpoint/2010/main" val="148339366"/>
              </p:ext>
            </p:extLst>
          </p:nvPr>
        </p:nvGraphicFramePr>
        <p:xfrm>
          <a:off x="101733" y="1357313"/>
          <a:ext cx="5886430" cy="4265474"/>
        </p:xfrm>
        <a:graphic>
          <a:graphicData uri="http://schemas.openxmlformats.org/presentationml/2006/ole">
            <mc:AlternateContent xmlns:mc="http://schemas.openxmlformats.org/markup-compatibility/2006">
              <mc:Choice xmlns:v="urn:schemas-microsoft-com:vml" Requires="v">
                <p:oleObj spid="_x0000_s1071" name="Worksheet" r:id="rId4" imgW="5918200" imgH="2895600" progId="Excel.Sheet.8">
                  <p:embed/>
                </p:oleObj>
              </mc:Choice>
              <mc:Fallback>
                <p:oleObj name="Worksheet" r:id="rId4" imgW="5918200" imgH="2895600" progId="Excel.Sheet.8">
                  <p:embed/>
                  <p:pic>
                    <p:nvPicPr>
                      <p:cNvPr id="8396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33" y="1357313"/>
                        <a:ext cx="5886430" cy="4265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cap="rnd">
                            <a:solidFill>
                              <a:schemeClr val="tx1"/>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3970" name="Text Box 6"/>
          <p:cNvSpPr txBox="1">
            <a:spLocks noChangeArrowheads="1"/>
          </p:cNvSpPr>
          <p:nvPr/>
        </p:nvSpPr>
        <p:spPr bwMode="auto">
          <a:xfrm>
            <a:off x="228600" y="5972208"/>
            <a:ext cx="2743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GB" sz="1200">
                <a:solidFill>
                  <a:srgbClr val="000000"/>
                </a:solidFill>
                <a:latin typeface="Technical" charset="0"/>
                <a:ea typeface="ＭＳ Ｐゴシック" charset="0"/>
                <a:cs typeface="ＭＳ Ｐゴシック" charset="0"/>
              </a:rPr>
              <a:t>Modell. J Cardiovasc MR 2008: 42</a:t>
            </a:r>
          </a:p>
        </p:txBody>
      </p:sp>
      <p:sp>
        <p:nvSpPr>
          <p:cNvPr id="18" name="Rounded Rectangle 17"/>
          <p:cNvSpPr/>
          <p:nvPr/>
        </p:nvSpPr>
        <p:spPr>
          <a:xfrm>
            <a:off x="2572458" y="1357313"/>
            <a:ext cx="4000500" cy="5000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prstClr val="white"/>
              </a:solidFill>
              <a:latin typeface="Calibri"/>
            </a:endParaRPr>
          </a:p>
        </p:txBody>
      </p:sp>
      <p:sp>
        <p:nvSpPr>
          <p:cNvPr id="83972" name="Rectangle 2"/>
          <p:cNvSpPr>
            <a:spLocks noGrp="1" noChangeArrowheads="1"/>
          </p:cNvSpPr>
          <p:nvPr>
            <p:ph type="title"/>
          </p:nvPr>
        </p:nvSpPr>
        <p:spPr>
          <a:xfrm>
            <a:off x="2572458" y="428625"/>
            <a:ext cx="6251656" cy="500062"/>
          </a:xfrm>
        </p:spPr>
        <p:txBody>
          <a:bodyPr lIns="92065" tIns="46033" rIns="92065" bIns="46033"/>
          <a:lstStyle/>
          <a:p>
            <a:pPr eaLnBrk="1" hangingPunct="1"/>
            <a:r>
              <a:rPr lang="en-US" sz="1600" dirty="0">
                <a:latin typeface="Calibri" charset="0"/>
              </a:rPr>
              <a:t>Iron Induced Cardiac Disease in Patients with Thalassemia Major -</a:t>
            </a:r>
            <a:br>
              <a:rPr lang="en-US" sz="1600" dirty="0">
                <a:latin typeface="Calibri" charset="0"/>
              </a:rPr>
            </a:br>
            <a:r>
              <a:rPr lang="en-US" sz="1600" dirty="0">
                <a:latin typeface="Calibri" charset="0"/>
              </a:rPr>
              <a:t>Main Cause of Death in Patients in the UK up to 1999</a:t>
            </a:r>
          </a:p>
        </p:txBody>
      </p:sp>
      <p:sp>
        <p:nvSpPr>
          <p:cNvPr id="83973" name="Line 7"/>
          <p:cNvSpPr>
            <a:spLocks noChangeShapeType="1"/>
          </p:cNvSpPr>
          <p:nvPr/>
        </p:nvSpPr>
        <p:spPr bwMode="auto">
          <a:xfrm>
            <a:off x="228600" y="5972175"/>
            <a:ext cx="2057400" cy="0"/>
          </a:xfrm>
          <a:prstGeom prst="line">
            <a:avLst/>
          </a:prstGeom>
          <a:noFill/>
          <a:ln w="12700">
            <a:solidFill>
              <a:srgbClr val="131313"/>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8" name="Straight Arrow Connector 7"/>
          <p:cNvCxnSpPr/>
          <p:nvPr/>
        </p:nvCxnSpPr>
        <p:spPr>
          <a:xfrm rot="5400000">
            <a:off x="3762149" y="3230889"/>
            <a:ext cx="1828800" cy="2822"/>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5" name="TextBox 8"/>
          <p:cNvSpPr txBox="1">
            <a:spLocks noChangeArrowheads="1"/>
          </p:cNvSpPr>
          <p:nvPr/>
        </p:nvSpPr>
        <p:spPr bwMode="auto">
          <a:xfrm>
            <a:off x="4001533" y="1975717"/>
            <a:ext cx="145353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b="1" dirty="0">
                <a:solidFill>
                  <a:srgbClr val="FF0000"/>
                </a:solidFill>
                <a:latin typeface="Arial Black" charset="0"/>
                <a:ea typeface="ＭＳ Ｐゴシック" charset="0"/>
                <a:cs typeface="ＭＳ Ｐゴシック" charset="0"/>
              </a:rPr>
              <a:t>71% reduction </a:t>
            </a:r>
            <a:endParaRPr lang="en-CA" sz="1200" b="1" dirty="0">
              <a:solidFill>
                <a:srgbClr val="FF0000"/>
              </a:solidFill>
              <a:latin typeface="Arial Black"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D5B405FA-0D1D-404E-BCFB-B384AA6020CF}"/>
              </a:ext>
            </a:extLst>
          </p:cNvPr>
          <p:cNvSpPr txBox="1"/>
          <p:nvPr/>
        </p:nvSpPr>
        <p:spPr>
          <a:xfrm>
            <a:off x="5896081" y="1857375"/>
            <a:ext cx="3002462" cy="4832092"/>
          </a:xfrm>
          <a:prstGeom prst="rect">
            <a:avLst/>
          </a:prstGeom>
          <a:noFill/>
        </p:spPr>
        <p:txBody>
          <a:bodyPr wrap="square" rtlCol="0">
            <a:spAutoFit/>
          </a:bodyPr>
          <a:lstStyle/>
          <a:p>
            <a:r>
              <a:rPr lang="en-US" sz="1400" dirty="0"/>
              <a:t>Marked improvement in understanding of iron physiology, ability to monitor organ iron by MRI, and availability of three good chelators are responsible for the improved survival in decreased disease burden.</a:t>
            </a:r>
          </a:p>
          <a:p>
            <a:endParaRPr lang="en-US" sz="1400" dirty="0"/>
          </a:p>
          <a:p>
            <a:r>
              <a:rPr lang="en-US" sz="1400" dirty="0"/>
              <a:t>Iron cardiomyopathy is now preventable and treatable</a:t>
            </a:r>
          </a:p>
          <a:p>
            <a:endParaRPr lang="en-US" sz="1400" dirty="0"/>
          </a:p>
          <a:p>
            <a:r>
              <a:rPr lang="en-US" sz="1400" dirty="0"/>
              <a:t>Endocrine failure is preventable and somewhat reversible.</a:t>
            </a:r>
          </a:p>
          <a:p>
            <a:endParaRPr lang="en-US" sz="1400" dirty="0"/>
          </a:p>
          <a:p>
            <a:r>
              <a:rPr lang="en-US" sz="1400" dirty="0"/>
              <a:t>The issues causing morbidity and mortality can be overcome if patients have access to medical care and can collaborate with providers with special expertise in thalassemia and treatment of iron overload.</a:t>
            </a:r>
          </a:p>
          <a:p>
            <a:endParaRPr lang="en-US" sz="1400" dirty="0"/>
          </a:p>
          <a:p>
            <a:r>
              <a:rPr lang="en-US" sz="1400" dirty="0"/>
              <a:t>Knowledge is power.</a:t>
            </a:r>
          </a:p>
          <a:p>
            <a:endParaRPr lang="en-US" sz="1400" dirty="0"/>
          </a:p>
        </p:txBody>
      </p:sp>
    </p:spTree>
    <p:extLst>
      <p:ext uri="{BB962C8B-B14F-4D97-AF65-F5344CB8AC3E}">
        <p14:creationId xmlns:p14="http://schemas.microsoft.com/office/powerpoint/2010/main" val="171073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552" y="203838"/>
            <a:ext cx="5977247" cy="744795"/>
          </a:xfrm>
        </p:spPr>
        <p:txBody>
          <a:bodyPr/>
          <a:lstStyle/>
          <a:p>
            <a:r>
              <a:rPr lang="en-US" dirty="0"/>
              <a:t>The non-transferrin bound iron you cannot see by MRI is the cause of toxicity </a:t>
            </a:r>
          </a:p>
        </p:txBody>
      </p:sp>
      <p:sp>
        <p:nvSpPr>
          <p:cNvPr id="4" name="TextBox 3"/>
          <p:cNvSpPr txBox="1"/>
          <p:nvPr/>
        </p:nvSpPr>
        <p:spPr>
          <a:xfrm>
            <a:off x="370895" y="1841906"/>
            <a:ext cx="7390866" cy="400110"/>
          </a:xfrm>
          <a:prstGeom prst="rect">
            <a:avLst/>
          </a:prstGeom>
          <a:noFill/>
        </p:spPr>
        <p:txBody>
          <a:bodyPr wrap="square" rtlCol="0">
            <a:spAutoFit/>
          </a:bodyPr>
          <a:lstStyle/>
          <a:p>
            <a:r>
              <a:rPr lang="en-US" sz="2000" b="1" i="1" cap="small" dirty="0">
                <a:solidFill>
                  <a:srgbClr val="4F81BD">
                    <a:lumMod val="75000"/>
                  </a:srgbClr>
                </a:solidFill>
              </a:rPr>
              <a:t>Iron Toxicity ≈ Tissue labile iron X Environmental factors  X Genetics X</a:t>
            </a:r>
          </a:p>
        </p:txBody>
      </p:sp>
      <p:pic>
        <p:nvPicPr>
          <p:cNvPr id="9" name="Picture 8"/>
          <p:cNvPicPr>
            <a:picLocks noChangeAspect="1"/>
          </p:cNvPicPr>
          <p:nvPr/>
        </p:nvPicPr>
        <p:blipFill>
          <a:blip r:embed="rId4"/>
          <a:stretch>
            <a:fillRect/>
          </a:stretch>
        </p:blipFill>
        <p:spPr>
          <a:xfrm>
            <a:off x="2639998" y="2925200"/>
            <a:ext cx="5092828" cy="1482969"/>
          </a:xfrm>
          <a:prstGeom prst="rect">
            <a:avLst/>
          </a:prstGeom>
        </p:spPr>
      </p:pic>
      <p:sp>
        <p:nvSpPr>
          <p:cNvPr id="10" name="TextBox 9"/>
          <p:cNvSpPr txBox="1"/>
          <p:nvPr/>
        </p:nvSpPr>
        <p:spPr>
          <a:xfrm>
            <a:off x="799083" y="3011388"/>
            <a:ext cx="1212441" cy="307777"/>
          </a:xfrm>
          <a:prstGeom prst="rect">
            <a:avLst/>
          </a:prstGeom>
          <a:noFill/>
          <a:ln>
            <a:solidFill>
              <a:schemeClr val="tx2">
                <a:lumMod val="60000"/>
                <a:lumOff val="40000"/>
              </a:schemeClr>
            </a:solidFill>
          </a:ln>
        </p:spPr>
        <p:txBody>
          <a:bodyPr wrap="none" rtlCol="0">
            <a:spAutoFit/>
          </a:bodyPr>
          <a:lstStyle/>
          <a:p>
            <a:r>
              <a:rPr lang="en-US" sz="1400" dirty="0">
                <a:solidFill>
                  <a:prstClr val="black"/>
                </a:solidFill>
              </a:rPr>
              <a:t>Inflammation</a:t>
            </a:r>
          </a:p>
        </p:txBody>
      </p:sp>
      <p:sp>
        <p:nvSpPr>
          <p:cNvPr id="11" name="TextBox 10"/>
          <p:cNvSpPr txBox="1"/>
          <p:nvPr/>
        </p:nvSpPr>
        <p:spPr>
          <a:xfrm>
            <a:off x="4169934" y="3611913"/>
            <a:ext cx="708547" cy="415498"/>
          </a:xfrm>
          <a:prstGeom prst="rect">
            <a:avLst/>
          </a:prstGeom>
          <a:noFill/>
          <a:ln>
            <a:solidFill>
              <a:schemeClr val="tx2">
                <a:lumMod val="60000"/>
                <a:lumOff val="40000"/>
              </a:schemeClr>
            </a:solidFill>
          </a:ln>
        </p:spPr>
        <p:txBody>
          <a:bodyPr wrap="none" rtlCol="0">
            <a:spAutoFit/>
          </a:bodyPr>
          <a:lstStyle/>
          <a:p>
            <a:pPr algn="ctr"/>
            <a:r>
              <a:rPr lang="en-US" sz="1050" dirty="0">
                <a:solidFill>
                  <a:prstClr val="black"/>
                </a:solidFill>
              </a:rPr>
              <a:t>LPI / LCI</a:t>
            </a:r>
          </a:p>
          <a:p>
            <a:pPr algn="ctr"/>
            <a:r>
              <a:rPr lang="en-US" sz="1050" dirty="0">
                <a:solidFill>
                  <a:prstClr val="black"/>
                </a:solidFill>
              </a:rPr>
              <a:t>Heme</a:t>
            </a:r>
          </a:p>
        </p:txBody>
      </p:sp>
      <p:pic>
        <p:nvPicPr>
          <p:cNvPr id="12" name="Picture 11"/>
          <p:cNvPicPr>
            <a:picLocks noChangeAspect="1"/>
          </p:cNvPicPr>
          <p:nvPr/>
        </p:nvPicPr>
        <p:blipFill>
          <a:blip r:embed="rId5"/>
          <a:stretch>
            <a:fillRect/>
          </a:stretch>
        </p:blipFill>
        <p:spPr>
          <a:xfrm>
            <a:off x="6076333" y="3942323"/>
            <a:ext cx="541215" cy="642693"/>
          </a:xfrm>
          <a:prstGeom prst="rect">
            <a:avLst/>
          </a:prstGeom>
        </p:spPr>
      </p:pic>
      <p:pic>
        <p:nvPicPr>
          <p:cNvPr id="13" name="Picture 12"/>
          <p:cNvPicPr>
            <a:picLocks noChangeAspect="1"/>
          </p:cNvPicPr>
          <p:nvPr/>
        </p:nvPicPr>
        <p:blipFill>
          <a:blip r:embed="rId6"/>
          <a:stretch>
            <a:fillRect/>
          </a:stretch>
        </p:blipFill>
        <p:spPr>
          <a:xfrm>
            <a:off x="7732826" y="3030826"/>
            <a:ext cx="674050" cy="992557"/>
          </a:xfrm>
          <a:prstGeom prst="rect">
            <a:avLst/>
          </a:prstGeom>
        </p:spPr>
      </p:pic>
      <p:cxnSp>
        <p:nvCxnSpPr>
          <p:cNvPr id="15" name="Straight Arrow Connector 14"/>
          <p:cNvCxnSpPr>
            <a:stCxn id="11" idx="3"/>
          </p:cNvCxnSpPr>
          <p:nvPr/>
        </p:nvCxnSpPr>
        <p:spPr>
          <a:xfrm flipV="1">
            <a:off x="4878481" y="3519174"/>
            <a:ext cx="431449" cy="300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3"/>
          </p:cNvCxnSpPr>
          <p:nvPr/>
        </p:nvCxnSpPr>
        <p:spPr>
          <a:xfrm>
            <a:off x="2011524" y="3165277"/>
            <a:ext cx="6554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4890458" y="3030825"/>
            <a:ext cx="1957952" cy="1683959"/>
          </a:xfrm>
          <a:prstGeom prst="ellipse">
            <a:avLst/>
          </a:prstGeom>
          <a:noFill/>
          <a:ln w="31750">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extBox 4"/>
          <p:cNvSpPr txBox="1"/>
          <p:nvPr/>
        </p:nvSpPr>
        <p:spPr>
          <a:xfrm>
            <a:off x="1214034" y="5485050"/>
            <a:ext cx="6518792" cy="646331"/>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pPr algn="ctr"/>
            <a:r>
              <a:rPr lang="en-US" dirty="0">
                <a:solidFill>
                  <a:srgbClr val="1F497D"/>
                </a:solidFill>
              </a:rPr>
              <a:t>We do not know the long term effects in adolescents and adults of previous transient exposure to reactive labile iron .</a:t>
            </a:r>
          </a:p>
        </p:txBody>
      </p:sp>
      <p:sp>
        <p:nvSpPr>
          <p:cNvPr id="14" name="TextBox 13"/>
          <p:cNvSpPr txBox="1"/>
          <p:nvPr/>
        </p:nvSpPr>
        <p:spPr>
          <a:xfrm>
            <a:off x="488684" y="3537023"/>
            <a:ext cx="3333093" cy="830997"/>
          </a:xfrm>
          <a:prstGeom prst="rect">
            <a:avLst/>
          </a:prstGeom>
          <a:noFill/>
          <a:ln>
            <a:solidFill>
              <a:schemeClr val="tx2">
                <a:lumMod val="60000"/>
                <a:lumOff val="40000"/>
              </a:schemeClr>
            </a:solidFill>
          </a:ln>
        </p:spPr>
        <p:txBody>
          <a:bodyPr wrap="square" rtlCol="0">
            <a:spAutoFit/>
          </a:bodyPr>
          <a:lstStyle/>
          <a:p>
            <a:pPr algn="ctr"/>
            <a:r>
              <a:rPr lang="en-US" sz="1600" dirty="0">
                <a:solidFill>
                  <a:srgbClr val="1F497D"/>
                </a:solidFill>
              </a:rPr>
              <a:t>Fe</a:t>
            </a:r>
            <a:r>
              <a:rPr lang="en-US" sz="1600" baseline="30000" dirty="0">
                <a:solidFill>
                  <a:srgbClr val="1F497D"/>
                </a:solidFill>
              </a:rPr>
              <a:t>+2</a:t>
            </a:r>
            <a:r>
              <a:rPr lang="en-US" sz="1600" dirty="0">
                <a:solidFill>
                  <a:srgbClr val="1F497D"/>
                </a:solidFill>
              </a:rPr>
              <a:t> acts as a powerful amplifier of oxidant damage through formation of singlet oxygen and hydroxyl radicals</a:t>
            </a:r>
          </a:p>
        </p:txBody>
      </p:sp>
      <p:sp>
        <p:nvSpPr>
          <p:cNvPr id="8" name="Rectangle 7"/>
          <p:cNvSpPr/>
          <p:nvPr/>
        </p:nvSpPr>
        <p:spPr>
          <a:xfrm>
            <a:off x="7747714" y="1871479"/>
            <a:ext cx="723748" cy="338554"/>
          </a:xfrm>
          <a:prstGeom prst="rect">
            <a:avLst/>
          </a:prstGeom>
        </p:spPr>
        <p:txBody>
          <a:bodyPr wrap="none">
            <a:spAutoFit/>
          </a:bodyPr>
          <a:lstStyle/>
          <a:p>
            <a:r>
              <a:rPr lang="en-US" sz="1600" b="1" i="1" cap="small" dirty="0">
                <a:solidFill>
                  <a:srgbClr val="4F81BD">
                    <a:lumMod val="75000"/>
                  </a:srgbClr>
                </a:solidFill>
              </a:rPr>
              <a:t>TIME</a:t>
            </a:r>
          </a:p>
        </p:txBody>
      </p:sp>
      <p:cxnSp>
        <p:nvCxnSpPr>
          <p:cNvPr id="18" name="Straight Connector 17"/>
          <p:cNvCxnSpPr/>
          <p:nvPr/>
        </p:nvCxnSpPr>
        <p:spPr>
          <a:xfrm>
            <a:off x="2000375" y="2181011"/>
            <a:ext cx="166191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79595" y="2185192"/>
            <a:ext cx="50367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85603" y="6074302"/>
            <a:ext cx="167032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028152" y="6086788"/>
            <a:ext cx="166191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E7976DA-9DD1-544F-A48B-DD7AE9DC68A1}"/>
              </a:ext>
            </a:extLst>
          </p:cNvPr>
          <p:cNvSpPr txBox="1"/>
          <p:nvPr/>
        </p:nvSpPr>
        <p:spPr>
          <a:xfrm>
            <a:off x="1713764" y="2359776"/>
            <a:ext cx="5381345" cy="369332"/>
          </a:xfrm>
          <a:prstGeom prst="rect">
            <a:avLst/>
          </a:prstGeom>
          <a:noFill/>
        </p:spPr>
        <p:txBody>
          <a:bodyPr wrap="none" rtlCol="0">
            <a:spAutoFit/>
          </a:bodyPr>
          <a:lstStyle/>
          <a:p>
            <a:r>
              <a:rPr lang="en-US" dirty="0"/>
              <a:t>(decades of exposure to low levels of iron is dangerous)</a:t>
            </a:r>
          </a:p>
        </p:txBody>
      </p:sp>
    </p:spTree>
    <p:custDataLst>
      <p:tags r:id="rId1"/>
    </p:custDataLst>
    <p:extLst>
      <p:ext uri="{BB962C8B-B14F-4D97-AF65-F5344CB8AC3E}">
        <p14:creationId xmlns:p14="http://schemas.microsoft.com/office/powerpoint/2010/main" val="1567064259"/>
      </p:ext>
    </p:extLst>
  </p:cSld>
  <p:clrMapOvr>
    <a:masterClrMapping/>
  </p:clrMapOvr>
  <mc:AlternateContent xmlns:mc="http://schemas.openxmlformats.org/markup-compatibility/2006" xmlns:p14="http://schemas.microsoft.com/office/powerpoint/2010/main">
    <mc:Choice Requires="p14">
      <p:transition spd="slow" p14:dur="2000" advTm="27643"/>
    </mc:Choice>
    <mc:Fallback xmlns="">
      <p:transition xmlns:p14="http://schemas.microsoft.com/office/powerpoint/2010/main" spd="slow" advTm="27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B7AA-B313-7E4C-8EE4-4FD33374EF1F}"/>
              </a:ext>
            </a:extLst>
          </p:cNvPr>
          <p:cNvSpPr>
            <a:spLocks noGrp="1"/>
          </p:cNvSpPr>
          <p:nvPr>
            <p:ph type="title"/>
          </p:nvPr>
        </p:nvSpPr>
        <p:spPr/>
        <p:txBody>
          <a:bodyPr/>
          <a:lstStyle/>
          <a:p>
            <a:r>
              <a:rPr lang="en-US" dirty="0"/>
              <a:t>Good news: Survival is much better</a:t>
            </a:r>
          </a:p>
        </p:txBody>
      </p:sp>
      <p:sp>
        <p:nvSpPr>
          <p:cNvPr id="3" name="Content Placeholder 2">
            <a:extLst>
              <a:ext uri="{FF2B5EF4-FFF2-40B4-BE49-F238E27FC236}">
                <a16:creationId xmlns:a16="http://schemas.microsoft.com/office/drawing/2014/main" id="{7601BA75-C717-8C4C-B3D8-05088B9890C7}"/>
              </a:ext>
            </a:extLst>
          </p:cNvPr>
          <p:cNvSpPr>
            <a:spLocks noGrp="1"/>
          </p:cNvSpPr>
          <p:nvPr>
            <p:ph idx="1"/>
          </p:nvPr>
        </p:nvSpPr>
        <p:spPr>
          <a:xfrm>
            <a:off x="457200" y="986323"/>
            <a:ext cx="8229600" cy="4895290"/>
          </a:xfrm>
        </p:spPr>
        <p:txBody>
          <a:bodyPr/>
          <a:lstStyle/>
          <a:p>
            <a:r>
              <a:rPr lang="en-US" sz="1800" dirty="0"/>
              <a:t>The bad news: Survival is much better</a:t>
            </a:r>
          </a:p>
          <a:p>
            <a:pPr lvl="1"/>
            <a:r>
              <a:rPr lang="en-US" sz="1600" dirty="0"/>
              <a:t>Thalassemia patients now have the opportunity to develop all of the medical problems associated with old age that have been denied to them in the past!</a:t>
            </a:r>
          </a:p>
          <a:p>
            <a:pPr lvl="1"/>
            <a:r>
              <a:rPr lang="en-US" sz="1600" dirty="0"/>
              <a:t>60+ years of exposure to low levels of iron</a:t>
            </a:r>
          </a:p>
          <a:p>
            <a:pPr lvl="2"/>
            <a:r>
              <a:rPr lang="en-US" sz="1600" dirty="0"/>
              <a:t>Malignancy</a:t>
            </a:r>
          </a:p>
          <a:p>
            <a:pPr lvl="3"/>
            <a:r>
              <a:rPr lang="en-US" sz="1600" dirty="0"/>
              <a:t>Non transfused thalassemia (NTDT) patients have a 5 times higher risk of leukemia and 2 times risk of abdominal cancer</a:t>
            </a:r>
          </a:p>
          <a:p>
            <a:pPr lvl="3"/>
            <a:r>
              <a:rPr lang="en-US" sz="1600" dirty="0"/>
              <a:t>Transfused thalassemia patients (TDT) have a 9 times higher risk of abdominal cancer and leukemia than NTDT patients</a:t>
            </a:r>
          </a:p>
          <a:p>
            <a:pPr lvl="2"/>
            <a:r>
              <a:rPr lang="en-US" sz="1600" dirty="0"/>
              <a:t>Cardiac and endocrine disease</a:t>
            </a:r>
          </a:p>
          <a:p>
            <a:pPr lvl="1"/>
            <a:r>
              <a:rPr lang="en-US" sz="1600" dirty="0"/>
              <a:t>60+ years of exposure to anemia</a:t>
            </a:r>
          </a:p>
          <a:p>
            <a:pPr lvl="2"/>
            <a:r>
              <a:rPr lang="en-US" sz="1600" dirty="0"/>
              <a:t>Silent strokes / low brain oxygen delivery reserve</a:t>
            </a:r>
          </a:p>
          <a:p>
            <a:pPr lvl="2"/>
            <a:r>
              <a:rPr lang="en-US" sz="1600" dirty="0"/>
              <a:t>Cardiac disease / pulmonary hypertension</a:t>
            </a:r>
          </a:p>
          <a:p>
            <a:pPr lvl="2"/>
            <a:r>
              <a:rPr lang="en-US" sz="1600" dirty="0"/>
              <a:t>Extramedullary hematopoiesis, bone disease</a:t>
            </a:r>
          </a:p>
          <a:p>
            <a:r>
              <a:rPr lang="en-US" sz="1800" dirty="0"/>
              <a:t>The thalassemia community needs to seriously reconsider the treatment recommendations in light of improved survival.</a:t>
            </a:r>
          </a:p>
          <a:p>
            <a:pPr lvl="1"/>
            <a:r>
              <a:rPr lang="en-US" sz="1600" dirty="0"/>
              <a:t>Normalize iron levels</a:t>
            </a:r>
          </a:p>
          <a:p>
            <a:pPr lvl="1"/>
            <a:r>
              <a:rPr lang="en-US" sz="1600" dirty="0"/>
              <a:t>Maintain hemoglobin in a more normal range.</a:t>
            </a:r>
          </a:p>
          <a:p>
            <a:pPr lvl="2"/>
            <a:endParaRPr lang="en-US" sz="1600" dirty="0"/>
          </a:p>
          <a:p>
            <a:endParaRPr lang="en-US" sz="1800" dirty="0"/>
          </a:p>
        </p:txBody>
      </p:sp>
      <p:sp>
        <p:nvSpPr>
          <p:cNvPr id="4" name="Rectangle 3">
            <a:extLst>
              <a:ext uri="{FF2B5EF4-FFF2-40B4-BE49-F238E27FC236}">
                <a16:creationId xmlns:a16="http://schemas.microsoft.com/office/drawing/2014/main" id="{23D4D9A0-6927-8B46-B9CF-3402E2D4FD65}"/>
              </a:ext>
            </a:extLst>
          </p:cNvPr>
          <p:cNvSpPr/>
          <p:nvPr/>
        </p:nvSpPr>
        <p:spPr>
          <a:xfrm>
            <a:off x="5024001" y="6100164"/>
            <a:ext cx="4045570" cy="553998"/>
          </a:xfrm>
          <a:prstGeom prst="rect">
            <a:avLst/>
          </a:prstGeom>
        </p:spPr>
        <p:txBody>
          <a:bodyPr wrap="square">
            <a:spAutoFit/>
          </a:bodyPr>
          <a:lstStyle/>
          <a:p>
            <a:r>
              <a:rPr lang="en-US" sz="1000" b="1" dirty="0"/>
              <a:t>Chung et al, Apr 2015 J Epidemiol Community Health 0:1-5</a:t>
            </a:r>
          </a:p>
          <a:p>
            <a:r>
              <a:rPr lang="en-US" sz="1000" b="1" dirty="0"/>
              <a:t>Coates T, et al  2016  NYAS 1356(1):95</a:t>
            </a:r>
          </a:p>
          <a:p>
            <a:r>
              <a:rPr lang="en-US" sz="1000" b="1" dirty="0"/>
              <a:t>Taher A, et al  2018 Blood 132(17):1781</a:t>
            </a:r>
            <a:endParaRPr lang="en-US" sz="1000" dirty="0"/>
          </a:p>
        </p:txBody>
      </p:sp>
    </p:spTree>
    <p:extLst>
      <p:ext uri="{BB962C8B-B14F-4D97-AF65-F5344CB8AC3E}">
        <p14:creationId xmlns:p14="http://schemas.microsoft.com/office/powerpoint/2010/main" val="171097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7E252-0327-134A-9609-3679D0ACA169}"/>
              </a:ext>
            </a:extLst>
          </p:cNvPr>
          <p:cNvPicPr>
            <a:picLocks noChangeAspect="1"/>
          </p:cNvPicPr>
          <p:nvPr/>
        </p:nvPicPr>
        <p:blipFill>
          <a:blip r:embed="rId2"/>
          <a:stretch>
            <a:fillRect/>
          </a:stretch>
        </p:blipFill>
        <p:spPr>
          <a:xfrm>
            <a:off x="565638" y="4985227"/>
            <a:ext cx="1664091" cy="1668791"/>
          </a:xfrm>
          <a:prstGeom prst="rect">
            <a:avLst/>
          </a:prstGeom>
        </p:spPr>
      </p:pic>
      <p:sp>
        <p:nvSpPr>
          <p:cNvPr id="2" name="Title 1">
            <a:extLst>
              <a:ext uri="{FF2B5EF4-FFF2-40B4-BE49-F238E27FC236}">
                <a16:creationId xmlns:a16="http://schemas.microsoft.com/office/drawing/2014/main" id="{D96DED37-E673-AF40-85AB-9F65CAD275F8}"/>
              </a:ext>
            </a:extLst>
          </p:cNvPr>
          <p:cNvSpPr>
            <a:spLocks noGrp="1"/>
          </p:cNvSpPr>
          <p:nvPr>
            <p:ph type="title"/>
          </p:nvPr>
        </p:nvSpPr>
        <p:spPr/>
        <p:txBody>
          <a:bodyPr/>
          <a:lstStyle/>
          <a:p>
            <a:r>
              <a:rPr lang="en-US" dirty="0"/>
              <a:t>There is more good news:</a:t>
            </a:r>
          </a:p>
        </p:txBody>
      </p:sp>
      <p:sp>
        <p:nvSpPr>
          <p:cNvPr id="3" name="Content Placeholder 2">
            <a:extLst>
              <a:ext uri="{FF2B5EF4-FFF2-40B4-BE49-F238E27FC236}">
                <a16:creationId xmlns:a16="http://schemas.microsoft.com/office/drawing/2014/main" id="{AE68AA73-165E-A04A-A9F1-49BEC586D6C6}"/>
              </a:ext>
            </a:extLst>
          </p:cNvPr>
          <p:cNvSpPr>
            <a:spLocks noGrp="1"/>
          </p:cNvSpPr>
          <p:nvPr>
            <p:ph idx="1"/>
          </p:nvPr>
        </p:nvSpPr>
        <p:spPr/>
        <p:txBody>
          <a:bodyPr/>
          <a:lstStyle/>
          <a:p>
            <a:r>
              <a:rPr lang="en-US" sz="1800" dirty="0"/>
              <a:t>The issues with iron exposure may be reversible</a:t>
            </a:r>
          </a:p>
          <a:p>
            <a:pPr lvl="1"/>
            <a:r>
              <a:rPr lang="en-US" sz="1600" dirty="0"/>
              <a:t>Cardiac iron overload can be reversed and direct effects of iron on the ability of the hear to contract can be reversed.  There may be long term effects on stiffness of the heart and rhythm disturbances, so follow-up with a heart specialist is important</a:t>
            </a:r>
          </a:p>
          <a:p>
            <a:pPr lvl="1"/>
            <a:r>
              <a:rPr lang="en-US" sz="1600" dirty="0"/>
              <a:t>There is a very good chance the malignancy risk can be reduced by lower iron</a:t>
            </a:r>
          </a:p>
          <a:p>
            <a:pPr lvl="1"/>
            <a:r>
              <a:rPr lang="en-US" sz="1600" dirty="0"/>
              <a:t>Some endocrine dysfunction can be reversed with tight control of iron.</a:t>
            </a:r>
          </a:p>
          <a:p>
            <a:r>
              <a:rPr lang="en-US" sz="1800" dirty="0"/>
              <a:t>Probably most of the complications of thalassemia due to chronic anemia and iron overload can be prevented by maintaining adequate hemoglobin levels and tight iron control.</a:t>
            </a:r>
          </a:p>
          <a:p>
            <a:endParaRPr lang="en-US" sz="1800" dirty="0"/>
          </a:p>
          <a:p>
            <a:pPr marL="0" indent="0" algn="ctr">
              <a:buNone/>
            </a:pPr>
            <a:r>
              <a:rPr lang="en-US" sz="1800" i="1" dirty="0"/>
              <a:t>Carnac Coates predicts the possibility of a bright and healthy future for thalassemia patients born in the last few decades even without fancy new treatments</a:t>
            </a:r>
          </a:p>
        </p:txBody>
      </p:sp>
    </p:spTree>
    <p:extLst>
      <p:ext uri="{BB962C8B-B14F-4D97-AF65-F5344CB8AC3E}">
        <p14:creationId xmlns:p14="http://schemas.microsoft.com/office/powerpoint/2010/main" val="400695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46F5-3521-B74F-9F04-3620B5DAD339}"/>
              </a:ext>
            </a:extLst>
          </p:cNvPr>
          <p:cNvSpPr>
            <a:spLocks noGrp="1"/>
          </p:cNvSpPr>
          <p:nvPr>
            <p:ph type="title"/>
          </p:nvPr>
        </p:nvSpPr>
        <p:spPr/>
        <p:txBody>
          <a:bodyPr/>
          <a:lstStyle/>
          <a:p>
            <a:r>
              <a:rPr lang="en-US" dirty="0"/>
              <a:t>There are new treatments and the possibility of cure</a:t>
            </a:r>
          </a:p>
        </p:txBody>
      </p:sp>
      <p:sp>
        <p:nvSpPr>
          <p:cNvPr id="3" name="Content Placeholder 2">
            <a:extLst>
              <a:ext uri="{FF2B5EF4-FFF2-40B4-BE49-F238E27FC236}">
                <a16:creationId xmlns:a16="http://schemas.microsoft.com/office/drawing/2014/main" id="{BF7D7308-00DF-2B43-AF1F-E8D1E306A691}"/>
              </a:ext>
            </a:extLst>
          </p:cNvPr>
          <p:cNvSpPr>
            <a:spLocks noGrp="1"/>
          </p:cNvSpPr>
          <p:nvPr>
            <p:ph idx="1"/>
          </p:nvPr>
        </p:nvSpPr>
        <p:spPr/>
        <p:txBody>
          <a:bodyPr/>
          <a:lstStyle/>
          <a:p>
            <a:r>
              <a:rPr lang="en-US" dirty="0"/>
              <a:t>Bone Marrow Transplantation</a:t>
            </a:r>
          </a:p>
          <a:p>
            <a:pPr lvl="1"/>
            <a:r>
              <a:rPr lang="en-US" dirty="0"/>
              <a:t>Matched sibling transplantation recommended for </a:t>
            </a:r>
            <a:r>
              <a:rPr lang="en-US" dirty="0" err="1"/>
              <a:t>thal</a:t>
            </a:r>
            <a:r>
              <a:rPr lang="en-US" dirty="0"/>
              <a:t> major</a:t>
            </a:r>
          </a:p>
          <a:p>
            <a:pPr lvl="1"/>
            <a:r>
              <a:rPr lang="en-US" dirty="0"/>
              <a:t>Unrelated donor transplant outcomes much better in past 10 years and should be considered.</a:t>
            </a:r>
          </a:p>
          <a:p>
            <a:pPr lvl="1"/>
            <a:r>
              <a:rPr lang="en-US" dirty="0"/>
              <a:t>The risk stratification for BMT is outdated and we really do not know the outcomes if iron burden is truly normalized prior to BMT. </a:t>
            </a:r>
          </a:p>
          <a:p>
            <a:r>
              <a:rPr lang="en-US" dirty="0" err="1"/>
              <a:t>Luspatercept</a:t>
            </a:r>
            <a:endParaRPr lang="en-US" dirty="0"/>
          </a:p>
          <a:p>
            <a:pPr lvl="1"/>
            <a:r>
              <a:rPr lang="en-US" dirty="0"/>
              <a:t>Reduces the component of anemia due to ineffective erythropoiesis.</a:t>
            </a:r>
          </a:p>
          <a:p>
            <a:pPr lvl="1"/>
            <a:r>
              <a:rPr lang="en-US" dirty="0"/>
              <a:t>Reduces transfusion burden and can increase hemoglobin level in thalassemia intermedia (non transfusion dependent thalassemia)</a:t>
            </a:r>
          </a:p>
          <a:p>
            <a:pPr lvl="1"/>
            <a:r>
              <a:rPr lang="en-US" dirty="0"/>
              <a:t>Injection every three weeks.</a:t>
            </a:r>
          </a:p>
          <a:p>
            <a:r>
              <a:rPr lang="en-US" dirty="0"/>
              <a:t>Gene Therapy</a:t>
            </a:r>
          </a:p>
          <a:p>
            <a:pPr lvl="1"/>
            <a:r>
              <a:rPr lang="en-US" dirty="0"/>
              <a:t>Offers chance for transplant to those who cannot find an adequate donor.</a:t>
            </a:r>
          </a:p>
          <a:p>
            <a:pPr lvl="1"/>
            <a:r>
              <a:rPr lang="en-US" dirty="0"/>
              <a:t>Has all the risks of BMT with likely reduced GVHD</a:t>
            </a:r>
          </a:p>
          <a:p>
            <a:pPr lvl="2"/>
            <a:endParaRPr lang="en-US" dirty="0"/>
          </a:p>
        </p:txBody>
      </p:sp>
    </p:spTree>
    <p:extLst>
      <p:ext uri="{BB962C8B-B14F-4D97-AF65-F5344CB8AC3E}">
        <p14:creationId xmlns:p14="http://schemas.microsoft.com/office/powerpoint/2010/main" val="54191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DFBB3E-9FE7-5E45-9216-AD9139376CAA}"/>
              </a:ext>
            </a:extLst>
          </p:cNvPr>
          <p:cNvSpPr>
            <a:spLocks noGrp="1"/>
          </p:cNvSpPr>
          <p:nvPr>
            <p:ph type="title"/>
          </p:nvPr>
        </p:nvSpPr>
        <p:spPr/>
        <p:txBody>
          <a:bodyPr/>
          <a:lstStyle/>
          <a:p>
            <a:r>
              <a:rPr lang="en-US" dirty="0"/>
              <a:t>To transplant or not to transplant: A difficult decision</a:t>
            </a:r>
          </a:p>
        </p:txBody>
      </p:sp>
      <p:pic>
        <p:nvPicPr>
          <p:cNvPr id="7" name="Picture 6">
            <a:extLst>
              <a:ext uri="{FF2B5EF4-FFF2-40B4-BE49-F238E27FC236}">
                <a16:creationId xmlns:a16="http://schemas.microsoft.com/office/drawing/2014/main" id="{5DFE6F6B-E208-DC43-8458-196F042F76BD}"/>
              </a:ext>
            </a:extLst>
          </p:cNvPr>
          <p:cNvPicPr>
            <a:picLocks noChangeAspect="1"/>
          </p:cNvPicPr>
          <p:nvPr/>
        </p:nvPicPr>
        <p:blipFill>
          <a:blip r:embed="rId3"/>
          <a:stretch>
            <a:fillRect/>
          </a:stretch>
        </p:blipFill>
        <p:spPr>
          <a:xfrm>
            <a:off x="390692" y="1057724"/>
            <a:ext cx="4181308" cy="4058328"/>
          </a:xfrm>
          <a:prstGeom prst="rect">
            <a:avLst/>
          </a:prstGeom>
        </p:spPr>
      </p:pic>
      <p:pic>
        <p:nvPicPr>
          <p:cNvPr id="8" name="Picture 7">
            <a:extLst>
              <a:ext uri="{FF2B5EF4-FFF2-40B4-BE49-F238E27FC236}">
                <a16:creationId xmlns:a16="http://schemas.microsoft.com/office/drawing/2014/main" id="{812D6D6D-5764-494A-8203-562EB6631357}"/>
              </a:ext>
            </a:extLst>
          </p:cNvPr>
          <p:cNvPicPr>
            <a:picLocks noChangeAspect="1"/>
          </p:cNvPicPr>
          <p:nvPr/>
        </p:nvPicPr>
        <p:blipFill>
          <a:blip r:embed="rId4"/>
          <a:stretch>
            <a:fillRect/>
          </a:stretch>
        </p:blipFill>
        <p:spPr>
          <a:xfrm>
            <a:off x="4733487" y="1057724"/>
            <a:ext cx="3953312" cy="4087215"/>
          </a:xfrm>
          <a:prstGeom prst="rect">
            <a:avLst/>
          </a:prstGeom>
        </p:spPr>
      </p:pic>
      <p:sp>
        <p:nvSpPr>
          <p:cNvPr id="10" name="TextBox 9">
            <a:extLst>
              <a:ext uri="{FF2B5EF4-FFF2-40B4-BE49-F238E27FC236}">
                <a16:creationId xmlns:a16="http://schemas.microsoft.com/office/drawing/2014/main" id="{202A247E-74A5-2B40-B809-B31FEB06F676}"/>
              </a:ext>
            </a:extLst>
          </p:cNvPr>
          <p:cNvSpPr txBox="1"/>
          <p:nvPr/>
        </p:nvSpPr>
        <p:spPr>
          <a:xfrm>
            <a:off x="1396181" y="3628103"/>
            <a:ext cx="916148" cy="369332"/>
          </a:xfrm>
          <a:prstGeom prst="rect">
            <a:avLst/>
          </a:prstGeom>
          <a:noFill/>
        </p:spPr>
        <p:txBody>
          <a:bodyPr wrap="none" rtlCol="0">
            <a:spAutoFit/>
          </a:bodyPr>
          <a:lstStyle/>
          <a:p>
            <a:r>
              <a:rPr lang="en-US" dirty="0"/>
              <a:t>&lt; 16 </a:t>
            </a:r>
            <a:r>
              <a:rPr lang="en-US" dirty="0" err="1"/>
              <a:t>yo</a:t>
            </a:r>
            <a:r>
              <a:rPr lang="en-US" dirty="0"/>
              <a:t> </a:t>
            </a:r>
          </a:p>
        </p:txBody>
      </p:sp>
      <p:sp>
        <p:nvSpPr>
          <p:cNvPr id="12" name="TextBox 11">
            <a:extLst>
              <a:ext uri="{FF2B5EF4-FFF2-40B4-BE49-F238E27FC236}">
                <a16:creationId xmlns:a16="http://schemas.microsoft.com/office/drawing/2014/main" id="{4266D5C9-462B-3F44-9014-D572FC9B1F0B}"/>
              </a:ext>
            </a:extLst>
          </p:cNvPr>
          <p:cNvSpPr txBox="1"/>
          <p:nvPr/>
        </p:nvSpPr>
        <p:spPr>
          <a:xfrm>
            <a:off x="5344051" y="3628725"/>
            <a:ext cx="916148" cy="369332"/>
          </a:xfrm>
          <a:prstGeom prst="rect">
            <a:avLst/>
          </a:prstGeom>
          <a:noFill/>
        </p:spPr>
        <p:txBody>
          <a:bodyPr wrap="none" rtlCol="0">
            <a:spAutoFit/>
          </a:bodyPr>
          <a:lstStyle/>
          <a:p>
            <a:r>
              <a:rPr lang="en-US" dirty="0"/>
              <a:t>&gt; 16 </a:t>
            </a:r>
            <a:r>
              <a:rPr lang="en-US" dirty="0" err="1"/>
              <a:t>yo</a:t>
            </a:r>
            <a:r>
              <a:rPr lang="en-US" dirty="0"/>
              <a:t> </a:t>
            </a:r>
          </a:p>
        </p:txBody>
      </p:sp>
      <p:sp>
        <p:nvSpPr>
          <p:cNvPr id="13" name="TextBox 12">
            <a:extLst>
              <a:ext uri="{FF2B5EF4-FFF2-40B4-BE49-F238E27FC236}">
                <a16:creationId xmlns:a16="http://schemas.microsoft.com/office/drawing/2014/main" id="{6F590ED3-8638-9141-8019-C5051E3622AA}"/>
              </a:ext>
            </a:extLst>
          </p:cNvPr>
          <p:cNvSpPr txBox="1"/>
          <p:nvPr/>
        </p:nvSpPr>
        <p:spPr>
          <a:xfrm>
            <a:off x="6260199" y="6415169"/>
            <a:ext cx="2500428" cy="307777"/>
          </a:xfrm>
          <a:prstGeom prst="rect">
            <a:avLst/>
          </a:prstGeom>
          <a:noFill/>
        </p:spPr>
        <p:txBody>
          <a:bodyPr wrap="none" rtlCol="0">
            <a:spAutoFit/>
          </a:bodyPr>
          <a:lstStyle/>
          <a:p>
            <a:r>
              <a:rPr lang="en-US" sz="1400" dirty="0" err="1"/>
              <a:t>Caocci</a:t>
            </a:r>
            <a:r>
              <a:rPr lang="en-US" sz="1400" dirty="0"/>
              <a:t> et al, 2017 AJH,  92:1303</a:t>
            </a:r>
          </a:p>
        </p:txBody>
      </p:sp>
      <p:sp>
        <p:nvSpPr>
          <p:cNvPr id="15" name="TextBox 14">
            <a:extLst>
              <a:ext uri="{FF2B5EF4-FFF2-40B4-BE49-F238E27FC236}">
                <a16:creationId xmlns:a16="http://schemas.microsoft.com/office/drawing/2014/main" id="{CBD179F4-28F9-3B4F-8C68-68AAE72DF9F6}"/>
              </a:ext>
            </a:extLst>
          </p:cNvPr>
          <p:cNvSpPr txBox="1"/>
          <p:nvPr/>
        </p:nvSpPr>
        <p:spPr>
          <a:xfrm>
            <a:off x="677985" y="5144939"/>
            <a:ext cx="3894015" cy="430887"/>
          </a:xfrm>
          <a:prstGeom prst="rect">
            <a:avLst/>
          </a:prstGeom>
          <a:noFill/>
        </p:spPr>
        <p:txBody>
          <a:bodyPr wrap="none" rtlCol="0">
            <a:spAutoFit/>
          </a:bodyPr>
          <a:lstStyle/>
          <a:p>
            <a:r>
              <a:rPr lang="en-US" sz="1100" dirty="0"/>
              <a:t>258 thalassemia  med age 12 (1-45)  67% sibling     (HSCT) </a:t>
            </a:r>
            <a:r>
              <a:rPr lang="en-US" sz="1100" dirty="0">
                <a:solidFill>
                  <a:schemeClr val="accent5">
                    <a:lumMod val="75000"/>
                  </a:schemeClr>
                </a:solidFill>
              </a:rPr>
              <a:t>blue</a:t>
            </a:r>
          </a:p>
          <a:p>
            <a:r>
              <a:rPr lang="en-US" sz="1100" dirty="0"/>
              <a:t>258 thalassemia  matched on conventional therapy   </a:t>
            </a:r>
            <a:r>
              <a:rPr lang="en-US" sz="1100" dirty="0">
                <a:solidFill>
                  <a:schemeClr val="accent5">
                    <a:lumMod val="75000"/>
                  </a:schemeClr>
                </a:solidFill>
              </a:rPr>
              <a:t>(CT)    </a:t>
            </a:r>
            <a:r>
              <a:rPr lang="en-US" sz="1100" dirty="0">
                <a:solidFill>
                  <a:srgbClr val="00B050"/>
                </a:solidFill>
              </a:rPr>
              <a:t>green</a:t>
            </a:r>
          </a:p>
        </p:txBody>
      </p:sp>
      <p:sp>
        <p:nvSpPr>
          <p:cNvPr id="16" name="TextBox 15">
            <a:extLst>
              <a:ext uri="{FF2B5EF4-FFF2-40B4-BE49-F238E27FC236}">
                <a16:creationId xmlns:a16="http://schemas.microsoft.com/office/drawing/2014/main" id="{E177ADBB-F453-7C4B-9347-DA5C7935A6C7}"/>
              </a:ext>
            </a:extLst>
          </p:cNvPr>
          <p:cNvSpPr txBox="1"/>
          <p:nvPr/>
        </p:nvSpPr>
        <p:spPr>
          <a:xfrm>
            <a:off x="5342749" y="4217793"/>
            <a:ext cx="2734788" cy="369332"/>
          </a:xfrm>
          <a:prstGeom prst="rect">
            <a:avLst/>
          </a:prstGeom>
          <a:noFill/>
        </p:spPr>
        <p:txBody>
          <a:bodyPr wrap="none" rtlCol="0">
            <a:spAutoFit/>
          </a:bodyPr>
          <a:lstStyle/>
          <a:p>
            <a:r>
              <a:rPr lang="en-US" dirty="0"/>
              <a:t>At least 71% alive at age 46</a:t>
            </a:r>
          </a:p>
        </p:txBody>
      </p:sp>
      <p:sp>
        <p:nvSpPr>
          <p:cNvPr id="2" name="TextBox 1">
            <a:extLst>
              <a:ext uri="{FF2B5EF4-FFF2-40B4-BE49-F238E27FC236}">
                <a16:creationId xmlns:a16="http://schemas.microsoft.com/office/drawing/2014/main" id="{C7F47D10-4217-E845-A8F8-027A0155BCA0}"/>
              </a:ext>
            </a:extLst>
          </p:cNvPr>
          <p:cNvSpPr txBox="1"/>
          <p:nvPr/>
        </p:nvSpPr>
        <p:spPr>
          <a:xfrm>
            <a:off x="1171074" y="5761226"/>
            <a:ext cx="7437292" cy="369332"/>
          </a:xfrm>
          <a:prstGeom prst="rect">
            <a:avLst/>
          </a:prstGeom>
          <a:noFill/>
          <a:ln w="22225">
            <a:solidFill>
              <a:schemeClr val="accent1"/>
            </a:solidFill>
          </a:ln>
        </p:spPr>
        <p:txBody>
          <a:bodyPr wrap="none" rtlCol="0">
            <a:spAutoFit/>
          </a:bodyPr>
          <a:lstStyle/>
          <a:p>
            <a:r>
              <a:rPr lang="en-US" dirty="0"/>
              <a:t>Note that all of these curves will be adversely affected by poor iron chelation </a:t>
            </a:r>
          </a:p>
        </p:txBody>
      </p:sp>
    </p:spTree>
    <p:extLst>
      <p:ext uri="{BB962C8B-B14F-4D97-AF65-F5344CB8AC3E}">
        <p14:creationId xmlns:p14="http://schemas.microsoft.com/office/powerpoint/2010/main" val="2722067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4.8"/>
</p:tagLst>
</file>

<file path=ppt/theme/theme1.xml><?xml version="1.0" encoding="utf-8"?>
<a:theme xmlns:a="http://schemas.openxmlformats.org/drawingml/2006/main" name="CHLA-WHITE-USC POWER POINT PRES_whitebk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CHLA-WHITE-USC POWER POINT PRES_whitebkg.thmx</Template>
  <TotalTime>544</TotalTime>
  <Words>1288</Words>
  <Application>Microsoft Macintosh PowerPoint</Application>
  <PresentationFormat>On-screen Show (4:3)</PresentationFormat>
  <Paragraphs>118</Paragraphs>
  <Slides>12</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Arial Black</vt:lpstr>
      <vt:lpstr>Calibri</vt:lpstr>
      <vt:lpstr>Century Gothic</vt:lpstr>
      <vt:lpstr>Comic Sans MS</vt:lpstr>
      <vt:lpstr>Technical</vt:lpstr>
      <vt:lpstr>Times New Roman</vt:lpstr>
      <vt:lpstr>Trebuchet MS</vt:lpstr>
      <vt:lpstr>CHLA-WHITE-USC POWER POINT PRES_whitebkg</vt:lpstr>
      <vt:lpstr>Worksheet</vt:lpstr>
      <vt:lpstr>PowerPoint Presentation</vt:lpstr>
      <vt:lpstr>Hemoglobinopathy is a world wide health problem</vt:lpstr>
      <vt:lpstr>The survival in thalassemia has improved dramatically</vt:lpstr>
      <vt:lpstr>Iron Induced Cardiac Disease in Patients with Thalassemia Major - Main Cause of Death in Patients in the UK up to 1999</vt:lpstr>
      <vt:lpstr>The non-transferrin bound iron you cannot see by MRI is the cause of toxicity </vt:lpstr>
      <vt:lpstr>Good news: Survival is much better</vt:lpstr>
      <vt:lpstr>There is more good news:</vt:lpstr>
      <vt:lpstr>There are new treatments and the possibility of cure</vt:lpstr>
      <vt:lpstr>To transplant or not to transplant: A difficult decision</vt:lpstr>
      <vt:lpstr>Thalassemia patients now, more than every need comprehensive care </vt:lpstr>
      <vt:lpstr>The future is bright</vt:lpstr>
      <vt:lpstr>PowerPoint Presentation</vt:lpstr>
    </vt:vector>
  </TitlesOfParts>
  <Company>CHLA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Coates</dc:creator>
  <cp:lastModifiedBy>Thomas Coates</cp:lastModifiedBy>
  <cp:revision>64</cp:revision>
  <dcterms:created xsi:type="dcterms:W3CDTF">2015-11-09T17:05:21Z</dcterms:created>
  <dcterms:modified xsi:type="dcterms:W3CDTF">2019-07-13T15:21:39Z</dcterms:modified>
</cp:coreProperties>
</file>