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7" r:id="rId2"/>
  </p:sldMasterIdLst>
  <p:notesMasterIdLst>
    <p:notesMasterId r:id="rId31"/>
  </p:notesMasterIdLst>
  <p:sldIdLst>
    <p:sldId id="256" r:id="rId3"/>
    <p:sldId id="276" r:id="rId4"/>
    <p:sldId id="308" r:id="rId5"/>
    <p:sldId id="279" r:id="rId6"/>
    <p:sldId id="293" r:id="rId7"/>
    <p:sldId id="280" r:id="rId8"/>
    <p:sldId id="311" r:id="rId9"/>
    <p:sldId id="302" r:id="rId10"/>
    <p:sldId id="294" r:id="rId11"/>
    <p:sldId id="285" r:id="rId12"/>
    <p:sldId id="286" r:id="rId13"/>
    <p:sldId id="303" r:id="rId14"/>
    <p:sldId id="287" r:id="rId15"/>
    <p:sldId id="304" r:id="rId16"/>
    <p:sldId id="309" r:id="rId17"/>
    <p:sldId id="310" r:id="rId18"/>
    <p:sldId id="298" r:id="rId19"/>
    <p:sldId id="282" r:id="rId20"/>
    <p:sldId id="269" r:id="rId21"/>
    <p:sldId id="270" r:id="rId22"/>
    <p:sldId id="264" r:id="rId23"/>
    <p:sldId id="265" r:id="rId24"/>
    <p:sldId id="266" r:id="rId25"/>
    <p:sldId id="268" r:id="rId26"/>
    <p:sldId id="258" r:id="rId27"/>
    <p:sldId id="259" r:id="rId28"/>
    <p:sldId id="260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6A7D6E-B44B-C843-B15B-02B4A34E921F}">
          <p14:sldIdLst>
            <p14:sldId id="256"/>
            <p14:sldId id="276"/>
            <p14:sldId id="308"/>
            <p14:sldId id="279"/>
            <p14:sldId id="293"/>
            <p14:sldId id="280"/>
            <p14:sldId id="311"/>
            <p14:sldId id="302"/>
            <p14:sldId id="294"/>
            <p14:sldId id="285"/>
          </p14:sldIdLst>
        </p14:section>
        <p14:section name="Untitled Section" id="{6D3AC45B-0F6A-6345-902F-9F6A6B1B3FF1}">
          <p14:sldIdLst>
            <p14:sldId id="286"/>
            <p14:sldId id="303"/>
            <p14:sldId id="287"/>
            <p14:sldId id="304"/>
            <p14:sldId id="309"/>
            <p14:sldId id="310"/>
            <p14:sldId id="298"/>
            <p14:sldId id="282"/>
            <p14:sldId id="269"/>
            <p14:sldId id="270"/>
            <p14:sldId id="264"/>
            <p14:sldId id="265"/>
            <p14:sldId id="266"/>
            <p14:sldId id="268"/>
            <p14:sldId id="258"/>
            <p14:sldId id="259"/>
            <p14:sldId id="26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ndy Murph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0A608"/>
    <a:srgbClr val="A400A5"/>
    <a:srgbClr val="FD6F0D"/>
    <a:srgbClr val="9E470A"/>
    <a:srgbClr val="C4580B"/>
    <a:srgbClr val="EA670D"/>
    <a:srgbClr val="F66E0F"/>
    <a:srgbClr val="E2A278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71" autoAdjust="0"/>
    <p:restoredTop sz="80755"/>
  </p:normalViewPr>
  <p:slideViewPr>
    <p:cSldViewPr snapToGrid="0" snapToObjects="1">
      <p:cViewPr varScale="1">
        <p:scale>
          <a:sx n="64" d="100"/>
          <a:sy n="64" d="100"/>
        </p:scale>
        <p:origin x="90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by Type of Health Insurance (2017)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Employer-based</c:v>
                </c:pt>
                <c:pt idx="1">
                  <c:v>Direct-purchase</c:v>
                </c:pt>
                <c:pt idx="2">
                  <c:v>Medicaid</c:v>
                </c:pt>
                <c:pt idx="3">
                  <c:v>Medicare</c:v>
                </c:pt>
                <c:pt idx="4">
                  <c:v>Military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0.14000000000000001</c:v>
                </c:pt>
                <c:pt idx="2" formatCode="0.00%">
                  <c:v>0.193</c:v>
                </c:pt>
                <c:pt idx="3" formatCode="0.00%">
                  <c:v>0.17199999999999999</c:v>
                </c:pt>
                <c:pt idx="4" formatCode="0.00%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8-429F-A4BF-EA92BE9E8AC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CFA44-1CDA-4A4D-9EB2-61A098A1B761}" type="doc">
      <dgm:prSet loTypeId="urn:microsoft.com/office/officeart/2005/8/layout/balance1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565757-25A1-6F45-B3DC-D9FF3B378A70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Cost</a:t>
          </a:r>
        </a:p>
      </dgm:t>
    </dgm:pt>
    <dgm:pt modelId="{644D5739-0063-D945-88D2-86A87DDF8715}" type="parTrans" cxnId="{0D575FC6-DD82-B249-A7D6-5115C33482DA}">
      <dgm:prSet/>
      <dgm:spPr/>
      <dgm:t>
        <a:bodyPr/>
        <a:lstStyle/>
        <a:p>
          <a:endParaRPr lang="en-US"/>
        </a:p>
      </dgm:t>
    </dgm:pt>
    <dgm:pt modelId="{17DB5B4C-3770-CF45-9F7B-E440E51DFB8C}" type="sibTrans" cxnId="{0D575FC6-DD82-B249-A7D6-5115C33482DA}">
      <dgm:prSet/>
      <dgm:spPr/>
      <dgm:t>
        <a:bodyPr/>
        <a:lstStyle/>
        <a:p>
          <a:endParaRPr lang="en-US"/>
        </a:p>
      </dgm:t>
    </dgm:pt>
    <dgm:pt modelId="{C3F9F559-D568-9F44-BA96-314D22F2F1FF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Out-of-Pocket Maximum</a:t>
          </a:r>
        </a:p>
      </dgm:t>
    </dgm:pt>
    <dgm:pt modelId="{65AD03A2-0368-D14C-AAA6-8ABF36BB68E8}" type="parTrans" cxnId="{68589BFD-CBDB-FC4A-8676-B469E4EFF87B}">
      <dgm:prSet/>
      <dgm:spPr/>
      <dgm:t>
        <a:bodyPr/>
        <a:lstStyle/>
        <a:p>
          <a:endParaRPr lang="en-US"/>
        </a:p>
      </dgm:t>
    </dgm:pt>
    <dgm:pt modelId="{B744B215-81AE-E84D-B75B-DDA522C916DC}" type="sibTrans" cxnId="{68589BFD-CBDB-FC4A-8676-B469E4EFF87B}">
      <dgm:prSet/>
      <dgm:spPr/>
      <dgm:t>
        <a:bodyPr/>
        <a:lstStyle/>
        <a:p>
          <a:endParaRPr lang="en-US"/>
        </a:p>
      </dgm:t>
    </dgm:pt>
    <dgm:pt modelId="{86E44B09-0B4E-7F43-85BA-773FFA7C20BB}">
      <dgm:prSet phldrT="[Text]"/>
      <dgm:spPr>
        <a:solidFill>
          <a:srgbClr val="660066">
            <a:alpha val="63000"/>
          </a:srgbClr>
        </a:solidFill>
      </dgm:spPr>
      <dgm:t>
        <a:bodyPr/>
        <a:lstStyle/>
        <a:p>
          <a:r>
            <a:rPr lang="en-US" dirty="0"/>
            <a:t>Coverage</a:t>
          </a:r>
        </a:p>
      </dgm:t>
    </dgm:pt>
    <dgm:pt modelId="{30C3B08F-6376-624A-9CE8-0267BA85A053}" type="parTrans" cxnId="{0D6F3A50-AB86-8046-AC2B-FACBD554B1E7}">
      <dgm:prSet/>
      <dgm:spPr/>
      <dgm:t>
        <a:bodyPr/>
        <a:lstStyle/>
        <a:p>
          <a:endParaRPr lang="en-US"/>
        </a:p>
      </dgm:t>
    </dgm:pt>
    <dgm:pt modelId="{28E2CF48-69AD-AB49-8826-5544AE623B36}" type="sibTrans" cxnId="{0D6F3A50-AB86-8046-AC2B-FACBD554B1E7}">
      <dgm:prSet/>
      <dgm:spPr/>
      <dgm:t>
        <a:bodyPr/>
        <a:lstStyle/>
        <a:p>
          <a:endParaRPr lang="en-US"/>
        </a:p>
      </dgm:t>
    </dgm:pt>
    <dgm:pt modelId="{68F682A8-F222-9F49-A83E-F9C521943C5C}">
      <dgm:prSet phldrT="[Text]" custT="1"/>
      <dgm:spPr>
        <a:solidFill>
          <a:srgbClr val="2F5597">
            <a:alpha val="74902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</a:rPr>
            <a:t>Annual Tests: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</a:rPr>
            <a:t>T2*, Liver MRI</a:t>
          </a:r>
        </a:p>
      </dgm:t>
    </dgm:pt>
    <dgm:pt modelId="{0AFFF568-345B-124E-BC0A-60003094A21D}" type="parTrans" cxnId="{9A1993EA-FBE8-774B-A3DE-81174C5D66B5}">
      <dgm:prSet/>
      <dgm:spPr/>
      <dgm:t>
        <a:bodyPr/>
        <a:lstStyle/>
        <a:p>
          <a:endParaRPr lang="en-US"/>
        </a:p>
      </dgm:t>
    </dgm:pt>
    <dgm:pt modelId="{51AB663F-AF2F-0042-8BF7-A656BD8CC304}" type="sibTrans" cxnId="{9A1993EA-FBE8-774B-A3DE-81174C5D66B5}">
      <dgm:prSet/>
      <dgm:spPr/>
      <dgm:t>
        <a:bodyPr/>
        <a:lstStyle/>
        <a:p>
          <a:endParaRPr lang="en-US"/>
        </a:p>
      </dgm:t>
    </dgm:pt>
    <dgm:pt modelId="{36594FB1-3D4A-394C-B2B5-79E250E481F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Chelation  Medication</a:t>
          </a:r>
        </a:p>
      </dgm:t>
    </dgm:pt>
    <dgm:pt modelId="{E42AC2CC-DBBD-3F42-B202-1E331E950E34}" type="parTrans" cxnId="{395392E7-F41A-FA4A-8D8D-7963EF22A66E}">
      <dgm:prSet/>
      <dgm:spPr/>
      <dgm:t>
        <a:bodyPr/>
        <a:lstStyle/>
        <a:p>
          <a:endParaRPr lang="en-US"/>
        </a:p>
      </dgm:t>
    </dgm:pt>
    <dgm:pt modelId="{9F68A699-929D-A740-BAC2-C19B9C3BDBD5}" type="sibTrans" cxnId="{395392E7-F41A-FA4A-8D8D-7963EF22A66E}">
      <dgm:prSet/>
      <dgm:spPr/>
      <dgm:t>
        <a:bodyPr/>
        <a:lstStyle/>
        <a:p>
          <a:endParaRPr lang="en-US"/>
        </a:p>
      </dgm:t>
    </dgm:pt>
    <dgm:pt modelId="{4D19C154-C52A-CC4D-9ECB-CC06D7B342E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Blood Transfusions</a:t>
          </a:r>
        </a:p>
      </dgm:t>
    </dgm:pt>
    <dgm:pt modelId="{907ADF5B-9EF1-9F47-BECC-ECB054BCBDF1}" type="parTrans" cxnId="{255AC959-588A-C241-B02D-7FF42381A5FF}">
      <dgm:prSet/>
      <dgm:spPr/>
      <dgm:t>
        <a:bodyPr/>
        <a:lstStyle/>
        <a:p>
          <a:endParaRPr lang="en-US"/>
        </a:p>
      </dgm:t>
    </dgm:pt>
    <dgm:pt modelId="{A5327A92-6997-CE40-84D0-912EE6F542D9}" type="sibTrans" cxnId="{255AC959-588A-C241-B02D-7FF42381A5FF}">
      <dgm:prSet/>
      <dgm:spPr/>
      <dgm:t>
        <a:bodyPr/>
        <a:lstStyle/>
        <a:p>
          <a:endParaRPr lang="en-US"/>
        </a:p>
      </dgm:t>
    </dgm:pt>
    <dgm:pt modelId="{4063A3CE-8399-A54C-969F-A40850B60BAB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Deductible</a:t>
          </a:r>
        </a:p>
      </dgm:t>
    </dgm:pt>
    <dgm:pt modelId="{03552B4E-319F-444D-AADA-E177622356AF}" type="parTrans" cxnId="{88C157A1-1FD5-BE40-B291-CE874DF5B822}">
      <dgm:prSet/>
      <dgm:spPr/>
      <dgm:t>
        <a:bodyPr/>
        <a:lstStyle/>
        <a:p>
          <a:endParaRPr lang="en-US"/>
        </a:p>
      </dgm:t>
    </dgm:pt>
    <dgm:pt modelId="{B7B29E6B-6CB0-1740-BB24-421237B53CC7}" type="sibTrans" cxnId="{88C157A1-1FD5-BE40-B291-CE874DF5B822}">
      <dgm:prSet/>
      <dgm:spPr/>
      <dgm:t>
        <a:bodyPr/>
        <a:lstStyle/>
        <a:p>
          <a:endParaRPr lang="en-US"/>
        </a:p>
      </dgm:t>
    </dgm:pt>
    <dgm:pt modelId="{6EB192C3-680E-DD4C-ADC5-2AD90A3D748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Premiums</a:t>
          </a:r>
        </a:p>
      </dgm:t>
    </dgm:pt>
    <dgm:pt modelId="{900E07EB-52CF-F149-94CA-F5C9B6A9CAE8}" type="parTrans" cxnId="{1B0DBCB5-FCAE-FD45-BFE8-2CB12AD81309}">
      <dgm:prSet/>
      <dgm:spPr/>
      <dgm:t>
        <a:bodyPr/>
        <a:lstStyle/>
        <a:p>
          <a:endParaRPr lang="en-US"/>
        </a:p>
      </dgm:t>
    </dgm:pt>
    <dgm:pt modelId="{A4605879-29D6-B24C-832C-A0D99056F6FE}" type="sibTrans" cxnId="{1B0DBCB5-FCAE-FD45-BFE8-2CB12AD81309}">
      <dgm:prSet/>
      <dgm:spPr/>
      <dgm:t>
        <a:bodyPr/>
        <a:lstStyle/>
        <a:p>
          <a:endParaRPr lang="en-US"/>
        </a:p>
      </dgm:t>
    </dgm:pt>
    <dgm:pt modelId="{2A901228-31E8-1B49-A2B4-E5CDB04E95B7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</a:rPr>
            <a:t>Co-pays/Co-Insurance</a:t>
          </a:r>
        </a:p>
      </dgm:t>
    </dgm:pt>
    <dgm:pt modelId="{07C83D31-9F01-1B4E-BABE-6D18714C556A}" type="parTrans" cxnId="{634556F3-04AA-1047-88C6-59DD0A3C8E75}">
      <dgm:prSet/>
      <dgm:spPr/>
      <dgm:t>
        <a:bodyPr/>
        <a:lstStyle/>
        <a:p>
          <a:endParaRPr lang="en-US"/>
        </a:p>
      </dgm:t>
    </dgm:pt>
    <dgm:pt modelId="{49BE1417-9B70-EE41-ADB1-FFFA6167256B}" type="sibTrans" cxnId="{634556F3-04AA-1047-88C6-59DD0A3C8E75}">
      <dgm:prSet/>
      <dgm:spPr/>
      <dgm:t>
        <a:bodyPr/>
        <a:lstStyle/>
        <a:p>
          <a:endParaRPr lang="en-US"/>
        </a:p>
      </dgm:t>
    </dgm:pt>
    <dgm:pt modelId="{3E0CBBDC-5207-AC44-9D14-B2437D2D1593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Hematologist/ Hospital In-Network</a:t>
          </a:r>
          <a:endParaRPr lang="en-US" sz="1700" dirty="0">
            <a:solidFill>
              <a:schemeClr val="tx1"/>
            </a:solidFill>
          </a:endParaRPr>
        </a:p>
      </dgm:t>
    </dgm:pt>
    <dgm:pt modelId="{87CBCCB4-6FCD-0245-942A-D95F0533ED58}" type="parTrans" cxnId="{AB9F4DEA-E252-ED4C-828C-4DCD2F14923A}">
      <dgm:prSet/>
      <dgm:spPr/>
      <dgm:t>
        <a:bodyPr/>
        <a:lstStyle/>
        <a:p>
          <a:endParaRPr lang="en-US"/>
        </a:p>
      </dgm:t>
    </dgm:pt>
    <dgm:pt modelId="{895CE429-79E3-1F48-B83C-916B69DCDB6A}" type="sibTrans" cxnId="{AB9F4DEA-E252-ED4C-828C-4DCD2F14923A}">
      <dgm:prSet/>
      <dgm:spPr/>
      <dgm:t>
        <a:bodyPr/>
        <a:lstStyle/>
        <a:p>
          <a:endParaRPr lang="en-US"/>
        </a:p>
      </dgm:t>
    </dgm:pt>
    <dgm:pt modelId="{87506F8F-B4D6-F043-A2D9-A1BC64789FB3}" type="pres">
      <dgm:prSet presAssocID="{54ACFA44-1CDA-4A4D-9EB2-61A098A1B76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D0C33-63BD-9745-946D-6C961362BA8F}" type="pres">
      <dgm:prSet presAssocID="{54ACFA44-1CDA-4A4D-9EB2-61A098A1B761}" presName="dummyMaxCanvas" presStyleCnt="0"/>
      <dgm:spPr/>
    </dgm:pt>
    <dgm:pt modelId="{C6E917D3-F7D7-8645-9DCC-D57D514E5EB7}" type="pres">
      <dgm:prSet presAssocID="{54ACFA44-1CDA-4A4D-9EB2-61A098A1B761}" presName="parentComposite" presStyleCnt="0"/>
      <dgm:spPr/>
    </dgm:pt>
    <dgm:pt modelId="{8E4B99E7-B8EB-3544-BA53-65EFE828FB78}" type="pres">
      <dgm:prSet presAssocID="{54ACFA44-1CDA-4A4D-9EB2-61A098A1B761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579F312-A637-1E4E-BF96-03C9D7A3A34A}" type="pres">
      <dgm:prSet presAssocID="{54ACFA44-1CDA-4A4D-9EB2-61A098A1B761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5149C701-C1CB-6A46-A70F-D9BE420CB29B}" type="pres">
      <dgm:prSet presAssocID="{54ACFA44-1CDA-4A4D-9EB2-61A098A1B761}" presName="childrenComposite" presStyleCnt="0"/>
      <dgm:spPr/>
    </dgm:pt>
    <dgm:pt modelId="{F289DE8B-9F0C-8941-969E-EEF969EE2EB7}" type="pres">
      <dgm:prSet presAssocID="{54ACFA44-1CDA-4A4D-9EB2-61A098A1B761}" presName="dummyMaxCanvas_ChildArea" presStyleCnt="0"/>
      <dgm:spPr/>
    </dgm:pt>
    <dgm:pt modelId="{A26E1A01-8C58-8542-89CC-A3DE033F110C}" type="pres">
      <dgm:prSet presAssocID="{54ACFA44-1CDA-4A4D-9EB2-61A098A1B761}" presName="fulcrum" presStyleLbl="alignAccFollowNode1" presStyleIdx="2" presStyleCnt="4"/>
      <dgm:spPr>
        <a:solidFill>
          <a:schemeClr val="accent5">
            <a:lumMod val="50000"/>
            <a:alpha val="90000"/>
          </a:schemeClr>
        </a:solidFill>
      </dgm:spPr>
    </dgm:pt>
    <dgm:pt modelId="{924BB17C-D59E-8342-96DF-6AADE9F75F70}" type="pres">
      <dgm:prSet presAssocID="{54ACFA44-1CDA-4A4D-9EB2-61A098A1B761}" presName="balance_44" presStyleLbl="alignAccFollowNode1" presStyleIdx="3" presStyleCnt="4">
        <dgm:presLayoutVars>
          <dgm:bulletEnabled val="1"/>
        </dgm:presLayoutVars>
      </dgm:prSet>
      <dgm:spPr>
        <a:solidFill>
          <a:schemeClr val="tx2">
            <a:lumMod val="50000"/>
            <a:alpha val="90000"/>
          </a:schemeClr>
        </a:solidFill>
        <a:ln>
          <a:solidFill>
            <a:schemeClr val="tx1"/>
          </a:solidFill>
        </a:ln>
      </dgm:spPr>
    </dgm:pt>
    <dgm:pt modelId="{E9E4833A-4F7D-EC40-8068-D7B659E302A9}" type="pres">
      <dgm:prSet presAssocID="{54ACFA44-1CDA-4A4D-9EB2-61A098A1B761}" presName="right_44_1" presStyleLbl="node1" presStyleIdx="0" presStyleCnt="8" custLinFactNeighborX="985" custLinFactNeighborY="-4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C9EAD-E455-5241-81E4-5C950C5AC44E}" type="pres">
      <dgm:prSet presAssocID="{54ACFA44-1CDA-4A4D-9EB2-61A098A1B761}" presName="right_44_2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6BFF-B1E9-F840-9B75-096556ADECD1}" type="pres">
      <dgm:prSet presAssocID="{54ACFA44-1CDA-4A4D-9EB2-61A098A1B761}" presName="right_44_3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83AE-76CA-5A41-B4DF-0D117C791B19}" type="pres">
      <dgm:prSet presAssocID="{54ACFA44-1CDA-4A4D-9EB2-61A098A1B761}" presName="right_44_4" presStyleLbl="node1" presStyleIdx="3" presStyleCnt="8" custLinFactNeighborX="-1988" custLinFactNeighborY="7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289AE-318B-5F43-861C-87A4162C20BC}" type="pres">
      <dgm:prSet presAssocID="{54ACFA44-1CDA-4A4D-9EB2-61A098A1B761}" presName="left_44_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30309-75AA-204B-B4C9-3D223DD7EB18}" type="pres">
      <dgm:prSet presAssocID="{54ACFA44-1CDA-4A4D-9EB2-61A098A1B761}" presName="left_44_2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C4D3F-6BCE-3247-8636-65F14803BA7F}" type="pres">
      <dgm:prSet presAssocID="{54ACFA44-1CDA-4A4D-9EB2-61A098A1B761}" presName="left_44_3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D9342-6FBB-FE40-82C0-491ACFA50DA6}" type="pres">
      <dgm:prSet presAssocID="{54ACFA44-1CDA-4A4D-9EB2-61A098A1B761}" presName="left_44_4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370B5-CFDA-7C44-8513-9A33E0E14789}" type="presOf" srcId="{4063A3CE-8399-A54C-969F-A40850B60BAB}" destId="{85AC4D3F-6BCE-3247-8636-65F14803BA7F}" srcOrd="0" destOrd="0" presId="urn:microsoft.com/office/officeart/2005/8/layout/balance1"/>
    <dgm:cxn modelId="{0D6F3A50-AB86-8046-AC2B-FACBD554B1E7}" srcId="{54ACFA44-1CDA-4A4D-9EB2-61A098A1B761}" destId="{86E44B09-0B4E-7F43-85BA-773FFA7C20BB}" srcOrd="1" destOrd="0" parTransId="{30C3B08F-6376-624A-9CE8-0267BA85A053}" sibTransId="{28E2CF48-69AD-AB49-8826-5544AE623B36}"/>
    <dgm:cxn modelId="{957E7BFE-5E52-E74A-B76C-72A06CABB58F}" type="presOf" srcId="{86E44B09-0B4E-7F43-85BA-773FFA7C20BB}" destId="{4579F312-A637-1E4E-BF96-03C9D7A3A34A}" srcOrd="0" destOrd="0" presId="urn:microsoft.com/office/officeart/2005/8/layout/balance1"/>
    <dgm:cxn modelId="{255AC959-588A-C241-B02D-7FF42381A5FF}" srcId="{86E44B09-0B4E-7F43-85BA-773FFA7C20BB}" destId="{4D19C154-C52A-CC4D-9ECB-CC06D7B342EA}" srcOrd="2" destOrd="0" parTransId="{907ADF5B-9EF1-9F47-BECC-ECB054BCBDF1}" sibTransId="{A5327A92-6997-CE40-84D0-912EE6F542D9}"/>
    <dgm:cxn modelId="{F6497EB0-29B0-484B-9B72-B92D14885BA3}" type="presOf" srcId="{2A901228-31E8-1B49-A2B4-E5CDB04E95B7}" destId="{72930309-75AA-204B-B4C9-3D223DD7EB18}" srcOrd="0" destOrd="0" presId="urn:microsoft.com/office/officeart/2005/8/layout/balance1"/>
    <dgm:cxn modelId="{529A8ECF-D332-9C46-B4F8-2844A689B290}" type="presOf" srcId="{6EB192C3-680E-DD4C-ADC5-2AD90A3D748F}" destId="{B42D9342-6FBB-FE40-82C0-491ACFA50DA6}" srcOrd="0" destOrd="0" presId="urn:microsoft.com/office/officeart/2005/8/layout/balance1"/>
    <dgm:cxn modelId="{9A1993EA-FBE8-774B-A3DE-81174C5D66B5}" srcId="{86E44B09-0B4E-7F43-85BA-773FFA7C20BB}" destId="{68F682A8-F222-9F49-A83E-F9C521943C5C}" srcOrd="0" destOrd="0" parTransId="{0AFFF568-345B-124E-BC0A-60003094A21D}" sibTransId="{51AB663F-AF2F-0042-8BF7-A656BD8CC304}"/>
    <dgm:cxn modelId="{88C157A1-1FD5-BE40-B291-CE874DF5B822}" srcId="{B0565757-25A1-6F45-B3DC-D9FF3B378A70}" destId="{4063A3CE-8399-A54C-969F-A40850B60BAB}" srcOrd="2" destOrd="0" parTransId="{03552B4E-319F-444D-AADA-E177622356AF}" sibTransId="{B7B29E6B-6CB0-1740-BB24-421237B53CC7}"/>
    <dgm:cxn modelId="{68589BFD-CBDB-FC4A-8676-B469E4EFF87B}" srcId="{B0565757-25A1-6F45-B3DC-D9FF3B378A70}" destId="{C3F9F559-D568-9F44-BA96-314D22F2F1FF}" srcOrd="0" destOrd="0" parTransId="{65AD03A2-0368-D14C-AAA6-8ABF36BB68E8}" sibTransId="{B744B215-81AE-E84D-B75B-DDA522C916DC}"/>
    <dgm:cxn modelId="{43111ACB-6364-7842-85C6-1A5A5779BEC3}" type="presOf" srcId="{54ACFA44-1CDA-4A4D-9EB2-61A098A1B761}" destId="{87506F8F-B4D6-F043-A2D9-A1BC64789FB3}" srcOrd="0" destOrd="0" presId="urn:microsoft.com/office/officeart/2005/8/layout/balance1"/>
    <dgm:cxn modelId="{C683B8A6-63B6-AD49-98AB-7C03DFF81EE0}" type="presOf" srcId="{68F682A8-F222-9F49-A83E-F9C521943C5C}" destId="{E9E4833A-4F7D-EC40-8068-D7B659E302A9}" srcOrd="0" destOrd="0" presId="urn:microsoft.com/office/officeart/2005/8/layout/balance1"/>
    <dgm:cxn modelId="{634556F3-04AA-1047-88C6-59DD0A3C8E75}" srcId="{B0565757-25A1-6F45-B3DC-D9FF3B378A70}" destId="{2A901228-31E8-1B49-A2B4-E5CDB04E95B7}" srcOrd="1" destOrd="0" parTransId="{07C83D31-9F01-1B4E-BABE-6D18714C556A}" sibTransId="{49BE1417-9B70-EE41-ADB1-FFFA6167256B}"/>
    <dgm:cxn modelId="{1B0DBCB5-FCAE-FD45-BFE8-2CB12AD81309}" srcId="{B0565757-25A1-6F45-B3DC-D9FF3B378A70}" destId="{6EB192C3-680E-DD4C-ADC5-2AD90A3D748F}" srcOrd="3" destOrd="0" parTransId="{900E07EB-52CF-F149-94CA-F5C9B6A9CAE8}" sibTransId="{A4605879-29D6-B24C-832C-A0D99056F6FE}"/>
    <dgm:cxn modelId="{395392E7-F41A-FA4A-8D8D-7963EF22A66E}" srcId="{86E44B09-0B4E-7F43-85BA-773FFA7C20BB}" destId="{36594FB1-3D4A-394C-B2B5-79E250E481F5}" srcOrd="1" destOrd="0" parTransId="{E42AC2CC-DBBD-3F42-B202-1E331E950E34}" sibTransId="{9F68A699-929D-A740-BAC2-C19B9C3BDBD5}"/>
    <dgm:cxn modelId="{2E8526C9-257E-0D4B-B196-D0A6DB0882BF}" type="presOf" srcId="{36594FB1-3D4A-394C-B2B5-79E250E481F5}" destId="{8E8C9EAD-E455-5241-81E4-5C950C5AC44E}" srcOrd="0" destOrd="0" presId="urn:microsoft.com/office/officeart/2005/8/layout/balance1"/>
    <dgm:cxn modelId="{816A4381-51A0-0041-922D-57FBD77DA084}" type="presOf" srcId="{B0565757-25A1-6F45-B3DC-D9FF3B378A70}" destId="{8E4B99E7-B8EB-3544-BA53-65EFE828FB78}" srcOrd="0" destOrd="0" presId="urn:microsoft.com/office/officeart/2005/8/layout/balance1"/>
    <dgm:cxn modelId="{AB9F4DEA-E252-ED4C-828C-4DCD2F14923A}" srcId="{86E44B09-0B4E-7F43-85BA-773FFA7C20BB}" destId="{3E0CBBDC-5207-AC44-9D14-B2437D2D1593}" srcOrd="3" destOrd="0" parTransId="{87CBCCB4-6FCD-0245-942A-D95F0533ED58}" sibTransId="{895CE429-79E3-1F48-B83C-916B69DCDB6A}"/>
    <dgm:cxn modelId="{0D575FC6-DD82-B249-A7D6-5115C33482DA}" srcId="{54ACFA44-1CDA-4A4D-9EB2-61A098A1B761}" destId="{B0565757-25A1-6F45-B3DC-D9FF3B378A70}" srcOrd="0" destOrd="0" parTransId="{644D5739-0063-D945-88D2-86A87DDF8715}" sibTransId="{17DB5B4C-3770-CF45-9F7B-E440E51DFB8C}"/>
    <dgm:cxn modelId="{426A0167-4177-1041-A246-8F3416F1D7D6}" type="presOf" srcId="{C3F9F559-D568-9F44-BA96-314D22F2F1FF}" destId="{E4F289AE-318B-5F43-861C-87A4162C20BC}" srcOrd="0" destOrd="0" presId="urn:microsoft.com/office/officeart/2005/8/layout/balance1"/>
    <dgm:cxn modelId="{FE5B9BAA-4CE3-C04D-BE3C-165204B427B0}" type="presOf" srcId="{4D19C154-C52A-CC4D-9ECB-CC06D7B342EA}" destId="{EFA56BFF-B1E9-F840-9B75-096556ADECD1}" srcOrd="0" destOrd="0" presId="urn:microsoft.com/office/officeart/2005/8/layout/balance1"/>
    <dgm:cxn modelId="{AC042106-4CEE-724E-B5AE-BE70D93C354F}" type="presOf" srcId="{3E0CBBDC-5207-AC44-9D14-B2437D2D1593}" destId="{018583AE-76CA-5A41-B4DF-0D117C791B19}" srcOrd="0" destOrd="0" presId="urn:microsoft.com/office/officeart/2005/8/layout/balance1"/>
    <dgm:cxn modelId="{EF461464-6193-D144-A5D3-B6CB0C1C8CAB}" type="presParOf" srcId="{87506F8F-B4D6-F043-A2D9-A1BC64789FB3}" destId="{E9AD0C33-63BD-9745-946D-6C961362BA8F}" srcOrd="0" destOrd="0" presId="urn:microsoft.com/office/officeart/2005/8/layout/balance1"/>
    <dgm:cxn modelId="{CE90853C-4D93-F546-AB6C-68C3C27669E5}" type="presParOf" srcId="{87506F8F-B4D6-F043-A2D9-A1BC64789FB3}" destId="{C6E917D3-F7D7-8645-9DCC-D57D514E5EB7}" srcOrd="1" destOrd="0" presId="urn:microsoft.com/office/officeart/2005/8/layout/balance1"/>
    <dgm:cxn modelId="{A8997F3D-ED35-7341-A8D6-04C6748653C7}" type="presParOf" srcId="{C6E917D3-F7D7-8645-9DCC-D57D514E5EB7}" destId="{8E4B99E7-B8EB-3544-BA53-65EFE828FB78}" srcOrd="0" destOrd="0" presId="urn:microsoft.com/office/officeart/2005/8/layout/balance1"/>
    <dgm:cxn modelId="{44C75FB0-EA8C-A345-BC5F-2B72FF8D5D3C}" type="presParOf" srcId="{C6E917D3-F7D7-8645-9DCC-D57D514E5EB7}" destId="{4579F312-A637-1E4E-BF96-03C9D7A3A34A}" srcOrd="1" destOrd="0" presId="urn:microsoft.com/office/officeart/2005/8/layout/balance1"/>
    <dgm:cxn modelId="{3641FF5E-EBFB-2044-99E2-6B13A3A1D1BE}" type="presParOf" srcId="{87506F8F-B4D6-F043-A2D9-A1BC64789FB3}" destId="{5149C701-C1CB-6A46-A70F-D9BE420CB29B}" srcOrd="2" destOrd="0" presId="urn:microsoft.com/office/officeart/2005/8/layout/balance1"/>
    <dgm:cxn modelId="{E2C6C301-506B-A941-A49A-E4CF022DC700}" type="presParOf" srcId="{5149C701-C1CB-6A46-A70F-D9BE420CB29B}" destId="{F289DE8B-9F0C-8941-969E-EEF969EE2EB7}" srcOrd="0" destOrd="0" presId="urn:microsoft.com/office/officeart/2005/8/layout/balance1"/>
    <dgm:cxn modelId="{E3AECAFC-323D-C64B-81B9-4B1C8650B0CE}" type="presParOf" srcId="{5149C701-C1CB-6A46-A70F-D9BE420CB29B}" destId="{A26E1A01-8C58-8542-89CC-A3DE033F110C}" srcOrd="1" destOrd="0" presId="urn:microsoft.com/office/officeart/2005/8/layout/balance1"/>
    <dgm:cxn modelId="{58832522-C239-4846-B63D-CEEEFC8D6BEE}" type="presParOf" srcId="{5149C701-C1CB-6A46-A70F-D9BE420CB29B}" destId="{924BB17C-D59E-8342-96DF-6AADE9F75F70}" srcOrd="2" destOrd="0" presId="urn:microsoft.com/office/officeart/2005/8/layout/balance1"/>
    <dgm:cxn modelId="{81F433AB-E2BD-4746-8616-AD63B10B8F2C}" type="presParOf" srcId="{5149C701-C1CB-6A46-A70F-D9BE420CB29B}" destId="{E9E4833A-4F7D-EC40-8068-D7B659E302A9}" srcOrd="3" destOrd="0" presId="urn:microsoft.com/office/officeart/2005/8/layout/balance1"/>
    <dgm:cxn modelId="{980EB8FC-547D-DB4D-8D40-035F2FCA0337}" type="presParOf" srcId="{5149C701-C1CB-6A46-A70F-D9BE420CB29B}" destId="{8E8C9EAD-E455-5241-81E4-5C950C5AC44E}" srcOrd="4" destOrd="0" presId="urn:microsoft.com/office/officeart/2005/8/layout/balance1"/>
    <dgm:cxn modelId="{64854694-D85C-E04A-8740-71427C22648E}" type="presParOf" srcId="{5149C701-C1CB-6A46-A70F-D9BE420CB29B}" destId="{EFA56BFF-B1E9-F840-9B75-096556ADECD1}" srcOrd="5" destOrd="0" presId="urn:microsoft.com/office/officeart/2005/8/layout/balance1"/>
    <dgm:cxn modelId="{1723DA84-7C88-BD44-AE90-6D01009D409B}" type="presParOf" srcId="{5149C701-C1CB-6A46-A70F-D9BE420CB29B}" destId="{018583AE-76CA-5A41-B4DF-0D117C791B19}" srcOrd="6" destOrd="0" presId="urn:microsoft.com/office/officeart/2005/8/layout/balance1"/>
    <dgm:cxn modelId="{7E1BF8C9-4E54-4843-AC34-9E326B5F96FF}" type="presParOf" srcId="{5149C701-C1CB-6A46-A70F-D9BE420CB29B}" destId="{E4F289AE-318B-5F43-861C-87A4162C20BC}" srcOrd="7" destOrd="0" presId="urn:microsoft.com/office/officeart/2005/8/layout/balance1"/>
    <dgm:cxn modelId="{5EDB96DD-E984-9B4A-ADAE-3FBEEB704486}" type="presParOf" srcId="{5149C701-C1CB-6A46-A70F-D9BE420CB29B}" destId="{72930309-75AA-204B-B4C9-3D223DD7EB18}" srcOrd="8" destOrd="0" presId="urn:microsoft.com/office/officeart/2005/8/layout/balance1"/>
    <dgm:cxn modelId="{96E53A80-D57F-7B4B-9579-BF1C3DD2F606}" type="presParOf" srcId="{5149C701-C1CB-6A46-A70F-D9BE420CB29B}" destId="{85AC4D3F-6BCE-3247-8636-65F14803BA7F}" srcOrd="9" destOrd="0" presId="urn:microsoft.com/office/officeart/2005/8/layout/balance1"/>
    <dgm:cxn modelId="{0956C110-141D-2646-8C68-7340DE83CDB8}" type="presParOf" srcId="{5149C701-C1CB-6A46-A70F-D9BE420CB29B}" destId="{B42D9342-6FBB-FE40-82C0-491ACFA50DA6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B99E7-B8EB-3544-BA53-65EFE828FB78}">
      <dsp:nvSpPr>
        <dsp:cNvPr id="0" name=""/>
        <dsp:cNvSpPr/>
      </dsp:nvSpPr>
      <dsp:spPr>
        <a:xfrm>
          <a:off x="1347681" y="0"/>
          <a:ext cx="2301948" cy="127886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Cost</a:t>
          </a:r>
        </a:p>
      </dsp:txBody>
      <dsp:txXfrm>
        <a:off x="1385138" y="37457"/>
        <a:ext cx="2227034" cy="1203946"/>
      </dsp:txXfrm>
    </dsp:sp>
    <dsp:sp modelId="{4579F312-A637-1E4E-BF96-03C9D7A3A34A}">
      <dsp:nvSpPr>
        <dsp:cNvPr id="0" name=""/>
        <dsp:cNvSpPr/>
      </dsp:nvSpPr>
      <dsp:spPr>
        <a:xfrm>
          <a:off x="4672718" y="0"/>
          <a:ext cx="2301948" cy="1278860"/>
        </a:xfrm>
        <a:prstGeom prst="roundRect">
          <a:avLst>
            <a:gd name="adj" fmla="val 10000"/>
          </a:avLst>
        </a:prstGeom>
        <a:solidFill>
          <a:srgbClr val="660066">
            <a:alpha val="63000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Coverage</a:t>
          </a:r>
        </a:p>
      </dsp:txBody>
      <dsp:txXfrm>
        <a:off x="4710175" y="37457"/>
        <a:ext cx="2227034" cy="1203946"/>
      </dsp:txXfrm>
    </dsp:sp>
    <dsp:sp modelId="{A26E1A01-8C58-8542-89CC-A3DE033F110C}">
      <dsp:nvSpPr>
        <dsp:cNvPr id="0" name=""/>
        <dsp:cNvSpPr/>
      </dsp:nvSpPr>
      <dsp:spPr>
        <a:xfrm>
          <a:off x="3681601" y="5435156"/>
          <a:ext cx="959145" cy="959145"/>
        </a:xfrm>
        <a:prstGeom prst="triangle">
          <a:avLst/>
        </a:prstGeom>
        <a:solidFill>
          <a:schemeClr val="accent5">
            <a:lumMod val="5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B17C-D59E-8342-96DF-6AADE9F75F70}">
      <dsp:nvSpPr>
        <dsp:cNvPr id="0" name=""/>
        <dsp:cNvSpPr/>
      </dsp:nvSpPr>
      <dsp:spPr>
        <a:xfrm>
          <a:off x="1283738" y="5033594"/>
          <a:ext cx="5754871" cy="388773"/>
        </a:xfrm>
        <a:prstGeom prst="rect">
          <a:avLst/>
        </a:prstGeom>
        <a:solidFill>
          <a:schemeClr val="tx2">
            <a:lumMod val="50000"/>
            <a:alpha val="90000"/>
          </a:schemeClr>
        </a:solidFill>
        <a:ln>
          <a:solidFill>
            <a:schemeClr val="tx1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4833A-4F7D-EC40-8068-D7B659E302A9}">
      <dsp:nvSpPr>
        <dsp:cNvPr id="0" name=""/>
        <dsp:cNvSpPr/>
      </dsp:nvSpPr>
      <dsp:spPr>
        <a:xfrm>
          <a:off x="4695392" y="4165753"/>
          <a:ext cx="2301948" cy="787778"/>
        </a:xfrm>
        <a:prstGeom prst="roundRect">
          <a:avLst/>
        </a:prstGeom>
        <a:solidFill>
          <a:srgbClr val="2F5597">
            <a:alpha val="74902"/>
          </a:srgb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>
              <a:solidFill>
                <a:schemeClr val="tx1"/>
              </a:solidFill>
            </a:rPr>
            <a:t>Annual Tests: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>
              <a:solidFill>
                <a:schemeClr val="tx1"/>
              </a:solidFill>
            </a:rPr>
            <a:t>T2*, Liver MRI</a:t>
          </a:r>
        </a:p>
      </dsp:txBody>
      <dsp:txXfrm>
        <a:off x="4733848" y="4204209"/>
        <a:ext cx="2225036" cy="710866"/>
      </dsp:txXfrm>
    </dsp:sp>
    <dsp:sp modelId="{8E8C9EAD-E455-5241-81E4-5C950C5AC44E}">
      <dsp:nvSpPr>
        <dsp:cNvPr id="0" name=""/>
        <dsp:cNvSpPr/>
      </dsp:nvSpPr>
      <dsp:spPr>
        <a:xfrm>
          <a:off x="4672718" y="3350614"/>
          <a:ext cx="2301948" cy="787778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Chelation  Medication</a:t>
          </a:r>
        </a:p>
      </dsp:txBody>
      <dsp:txXfrm>
        <a:off x="4711174" y="3389070"/>
        <a:ext cx="2225036" cy="710866"/>
      </dsp:txXfrm>
    </dsp:sp>
    <dsp:sp modelId="{EFA56BFF-B1E9-F840-9B75-096556ADECD1}">
      <dsp:nvSpPr>
        <dsp:cNvPr id="0" name=""/>
        <dsp:cNvSpPr/>
      </dsp:nvSpPr>
      <dsp:spPr>
        <a:xfrm>
          <a:off x="4672718" y="2501450"/>
          <a:ext cx="2301948" cy="78777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Blood Transfusions</a:t>
          </a:r>
        </a:p>
      </dsp:txBody>
      <dsp:txXfrm>
        <a:off x="4711174" y="2539906"/>
        <a:ext cx="2225036" cy="710866"/>
      </dsp:txXfrm>
    </dsp:sp>
    <dsp:sp modelId="{018583AE-76CA-5A41-B4DF-0D117C791B19}">
      <dsp:nvSpPr>
        <dsp:cNvPr id="0" name=""/>
        <dsp:cNvSpPr/>
      </dsp:nvSpPr>
      <dsp:spPr>
        <a:xfrm>
          <a:off x="4626955" y="1694149"/>
          <a:ext cx="2301948" cy="787778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Hematologist/ Hospital In-Network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665411" y="1732605"/>
        <a:ext cx="2225036" cy="710866"/>
      </dsp:txXfrm>
    </dsp:sp>
    <dsp:sp modelId="{E4F289AE-318B-5F43-861C-87A4162C20BC}">
      <dsp:nvSpPr>
        <dsp:cNvPr id="0" name=""/>
        <dsp:cNvSpPr/>
      </dsp:nvSpPr>
      <dsp:spPr>
        <a:xfrm>
          <a:off x="1347681" y="4199777"/>
          <a:ext cx="2301948" cy="78777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Out-of-Pocket Maximum</a:t>
          </a:r>
        </a:p>
      </dsp:txBody>
      <dsp:txXfrm>
        <a:off x="1386137" y="4238233"/>
        <a:ext cx="2225036" cy="710866"/>
      </dsp:txXfrm>
    </dsp:sp>
    <dsp:sp modelId="{72930309-75AA-204B-B4C9-3D223DD7EB18}">
      <dsp:nvSpPr>
        <dsp:cNvPr id="0" name=""/>
        <dsp:cNvSpPr/>
      </dsp:nvSpPr>
      <dsp:spPr>
        <a:xfrm>
          <a:off x="1347681" y="3350614"/>
          <a:ext cx="2301948" cy="787778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Co-pays/Co-Insurance</a:t>
          </a:r>
        </a:p>
      </dsp:txBody>
      <dsp:txXfrm>
        <a:off x="1386137" y="3389070"/>
        <a:ext cx="2225036" cy="710866"/>
      </dsp:txXfrm>
    </dsp:sp>
    <dsp:sp modelId="{85AC4D3F-6BCE-3247-8636-65F14803BA7F}">
      <dsp:nvSpPr>
        <dsp:cNvPr id="0" name=""/>
        <dsp:cNvSpPr/>
      </dsp:nvSpPr>
      <dsp:spPr>
        <a:xfrm>
          <a:off x="1347681" y="2501450"/>
          <a:ext cx="2301948" cy="787778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Deductible</a:t>
          </a:r>
        </a:p>
      </dsp:txBody>
      <dsp:txXfrm>
        <a:off x="1386137" y="2539906"/>
        <a:ext cx="2225036" cy="710866"/>
      </dsp:txXfrm>
    </dsp:sp>
    <dsp:sp modelId="{B42D9342-6FBB-FE40-82C0-491ACFA50DA6}">
      <dsp:nvSpPr>
        <dsp:cNvPr id="0" name=""/>
        <dsp:cNvSpPr/>
      </dsp:nvSpPr>
      <dsp:spPr>
        <a:xfrm>
          <a:off x="1347681" y="1636941"/>
          <a:ext cx="2301948" cy="78777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Premiums</a:t>
          </a:r>
        </a:p>
      </dsp:txBody>
      <dsp:txXfrm>
        <a:off x="1386137" y="1675397"/>
        <a:ext cx="2225036" cy="710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BDCC-004A-E044-AE09-F27FE3AB4D83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AFB3-2255-A645-9703-1DEBA4592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79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22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1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0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6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AFB3-2255-A645-9703-1DEBA4592E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1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9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4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9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4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4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8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74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0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2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0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8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66795DF-F0A4-D543-B363-85E12DB06A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FB7955-43CB-3048-BD4D-1119549E68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4706193"/>
            <a:ext cx="5621749" cy="1950518"/>
          </a:xfrm>
        </p:spPr>
        <p:txBody>
          <a:bodyPr>
            <a:noAutofit/>
          </a:bodyPr>
          <a:lstStyle/>
          <a:p>
            <a:r>
              <a:rPr lang="en-US" sz="3600" dirty="0"/>
              <a:t>Issues in health insurance:</a:t>
            </a:r>
            <a:br>
              <a:rPr lang="en-US" sz="3600" dirty="0"/>
            </a:br>
            <a:r>
              <a:rPr lang="en-US" sz="3600" dirty="0"/>
              <a:t>Engagement &amp; Advocacy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Wendy Murphy, LCSW,</a:t>
            </a:r>
          </a:p>
          <a:p>
            <a:r>
              <a:rPr lang="en-US" dirty="0"/>
              <a:t>UCSF Benioff Children’s Hospital Oakland</a:t>
            </a:r>
          </a:p>
          <a:p>
            <a:endParaRPr lang="en-US" dirty="0"/>
          </a:p>
          <a:p>
            <a:r>
              <a:rPr lang="en-US" dirty="0"/>
              <a:t>Nimit Ruparel, MPP</a:t>
            </a:r>
          </a:p>
          <a:p>
            <a:r>
              <a:rPr lang="en-US" dirty="0"/>
              <a:t>Patient Advocate</a:t>
            </a:r>
          </a:p>
        </p:txBody>
      </p:sp>
    </p:spTree>
    <p:extLst>
      <p:ext uri="{BB962C8B-B14F-4D97-AF65-F5344CB8AC3E}">
        <p14:creationId xmlns:p14="http://schemas.microsoft.com/office/powerpoint/2010/main" val="29534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5617" y="5286438"/>
            <a:ext cx="791013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ea typeface="Garamond" charset="0"/>
                <a:cs typeface="Garamond"/>
              </a:rPr>
              <a:t>“We advise new employees to try not to get sick. </a:t>
            </a:r>
          </a:p>
          <a:p>
            <a:pPr algn="ctr"/>
            <a:r>
              <a:rPr lang="en-US" sz="2800" b="1" dirty="0">
                <a:latin typeface="Garamond"/>
                <a:ea typeface="Garamond" charset="0"/>
                <a:cs typeface="Garamond"/>
              </a:rPr>
              <a:t>Our medical plan doesn’t cover illness”</a:t>
            </a:r>
          </a:p>
        </p:txBody>
      </p:sp>
      <p:pic>
        <p:nvPicPr>
          <p:cNvPr id="1026" name="Picture 2" descr="mage result for boss employee desk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5"/>
          <a:stretch/>
        </p:blipFill>
        <p:spPr bwMode="auto">
          <a:xfrm>
            <a:off x="2203604" y="233938"/>
            <a:ext cx="7676169" cy="467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" r="23527" b="-1384"/>
          <a:stretch/>
        </p:blipFill>
        <p:spPr>
          <a:xfrm rot="5400000">
            <a:off x="3596903" y="-1059761"/>
            <a:ext cx="5181602" cy="89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2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closer</a:t>
            </a:r>
            <a:r>
              <a:rPr lang="mr-IN" dirty="0"/>
              <a:t>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39870"/>
              </p:ext>
            </p:extLst>
          </p:nvPr>
        </p:nvGraphicFramePr>
        <p:xfrm>
          <a:off x="2047629" y="2084831"/>
          <a:ext cx="8315571" cy="3790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1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 This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Matters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781">
                <a:tc>
                  <a:txBody>
                    <a:bodyPr/>
                    <a:lstStyle/>
                    <a:p>
                      <a:r>
                        <a:rPr lang="en-US" dirty="0"/>
                        <a:t>What is the overall</a:t>
                      </a:r>
                    </a:p>
                    <a:p>
                      <a:r>
                        <a:rPr lang="en-US" u="sng" dirty="0"/>
                        <a:t>deductible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plan begins paying immediately for covered services.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515">
                <a:tc>
                  <a:txBody>
                    <a:bodyPr/>
                    <a:lstStyle/>
                    <a:p>
                      <a:r>
                        <a:rPr lang="en-US" dirty="0"/>
                        <a:t>What is the out of pocket limit for this plan?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plan does not have an out-of-pocket limit on your expenses.</a:t>
                      </a:r>
                    </a:p>
                    <a:p>
                      <a:r>
                        <a:rPr lang="en-US" dirty="0"/>
                        <a:t>                                            </a:t>
                      </a:r>
                      <a:r>
                        <a:rPr lang="en-US" sz="440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13">
                <a:tc>
                  <a:txBody>
                    <a:bodyPr/>
                    <a:lstStyle/>
                    <a:p>
                      <a:r>
                        <a:rPr lang="en-US" dirty="0"/>
                        <a:t>Do you need a </a:t>
                      </a:r>
                      <a:r>
                        <a:rPr lang="en-US" u="sng" dirty="0"/>
                        <a:t>referral</a:t>
                      </a:r>
                      <a:r>
                        <a:rPr lang="en-US" u="none" dirty="0"/>
                        <a:t> to see a </a:t>
                      </a:r>
                      <a:r>
                        <a:rPr lang="en-US" u="sng" dirty="0"/>
                        <a:t>specialist</a:t>
                      </a:r>
                      <a:r>
                        <a:rPr lang="en-US" u="none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can see the </a:t>
                      </a:r>
                      <a:r>
                        <a:rPr lang="en-US" u="sng" dirty="0"/>
                        <a:t>specialist</a:t>
                      </a:r>
                      <a:r>
                        <a:rPr lang="en-US" u="none" dirty="0"/>
                        <a:t> you choose without a </a:t>
                      </a:r>
                      <a:r>
                        <a:rPr lang="en-US" u="sng" dirty="0"/>
                        <a:t>referral</a:t>
                      </a:r>
                    </a:p>
                    <a:p>
                      <a:r>
                        <a:rPr lang="en-US" dirty="0"/>
                        <a:t>                                              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72474" y="2842669"/>
            <a:ext cx="503854" cy="3484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01273" y="3694923"/>
            <a:ext cx="3900196" cy="6184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01273" y="4948018"/>
            <a:ext cx="3900196" cy="6876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55" b="1637"/>
          <a:stretch/>
        </p:blipFill>
        <p:spPr>
          <a:xfrm rot="16200000">
            <a:off x="2722942" y="-1198943"/>
            <a:ext cx="6671733" cy="906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Bad news</a:t>
            </a:r>
            <a:r>
              <a:rPr lang="mr-IN" dirty="0"/>
              <a:t>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43457"/>
              </p:ext>
            </p:extLst>
          </p:nvPr>
        </p:nvGraphicFramePr>
        <p:xfrm>
          <a:off x="2079812" y="1974804"/>
          <a:ext cx="8351120" cy="46351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1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Common Medical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Services You May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Network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Out of Network 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Limitations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781">
                <a:tc>
                  <a:txBody>
                    <a:bodyPr/>
                    <a:lstStyle/>
                    <a:p>
                      <a:r>
                        <a:rPr lang="en-US" sz="1600" dirty="0"/>
                        <a:t>If you visit a health care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u="sng" baseline="0" dirty="0"/>
                        <a:t>provider’s </a:t>
                      </a:r>
                      <a:r>
                        <a:rPr lang="en-US" sz="1600" baseline="0" dirty="0"/>
                        <a:t>office or clinic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Specialist</a:t>
                      </a:r>
                    </a:p>
                    <a:p>
                      <a:r>
                        <a:rPr lang="en-US" sz="1600" u="none" dirty="0"/>
                        <a:t>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Provider: No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Charge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Hospital Facility: Not Covered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If services rendered at a hospital facility</a:t>
                      </a:r>
                      <a:r>
                        <a:rPr lang="en-US" sz="1600" baseline="0" dirty="0"/>
                        <a:t> services fees will apply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515">
                <a:tc>
                  <a:txBody>
                    <a:bodyPr/>
                    <a:lstStyle/>
                    <a:p>
                      <a:r>
                        <a:rPr lang="en-US" sz="1600" dirty="0"/>
                        <a:t>If you have</a:t>
                      </a:r>
                      <a:r>
                        <a:rPr lang="en-US" sz="1600" baseline="0" dirty="0"/>
                        <a:t> a 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baseline="0" dirty="0"/>
                        <a:t>Imaging (CT scans, MRIs)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t Covered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113">
                <a:tc>
                  <a:txBody>
                    <a:bodyPr/>
                    <a:lstStyle/>
                    <a:p>
                      <a:r>
                        <a:rPr lang="en-US" sz="1600" dirty="0"/>
                        <a:t>If you need drugs to treat your illness or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Preferred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u="sng" baseline="0" dirty="0"/>
                        <a:t>Specialty drugs</a:t>
                      </a:r>
                      <a:endParaRPr lang="en-US" sz="1600" u="none" baseline="0" dirty="0"/>
                    </a:p>
                    <a:p>
                      <a:endParaRPr lang="en-US" sz="1600" u="none" baseline="0" dirty="0"/>
                    </a:p>
                    <a:p>
                      <a:r>
                        <a:rPr lang="en-US" sz="1600" u="none" baseline="0" dirty="0"/>
                        <a:t>Non-preferred </a:t>
                      </a:r>
                      <a:r>
                        <a:rPr lang="en-US" sz="1600" u="sng" baseline="0" dirty="0"/>
                        <a:t>Specialty drugs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Covered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Covered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Not Covered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Specialty drugs</a:t>
                      </a:r>
                      <a:r>
                        <a:rPr lang="en-US" sz="1600" baseline="0" dirty="0"/>
                        <a:t> not covered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600" baseline="0" dirty="0"/>
                        <a:t>          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994988" y="3660825"/>
            <a:ext cx="1586204" cy="511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89865" y="4232664"/>
            <a:ext cx="1586204" cy="281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75157" y="4240790"/>
            <a:ext cx="793102" cy="273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92088" y="5332154"/>
            <a:ext cx="1763636" cy="544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aca protect you?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92097" y="2084832"/>
            <a:ext cx="7914219" cy="507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660066"/>
                </a:solidFill>
              </a:rPr>
              <a:t>Requires plans to have ten essential health benefits </a:t>
            </a:r>
          </a:p>
          <a:p>
            <a:pPr lvl="1">
              <a:buClr>
                <a:srgbClr val="660066"/>
              </a:buClr>
              <a:buFont typeface="Wingdings" charset="2"/>
              <a:buChar char="ü"/>
            </a:pPr>
            <a:r>
              <a:rPr lang="en-US" sz="2400" dirty="0"/>
              <a:t> Protects against sub-par plans (non-comprehensive)</a:t>
            </a:r>
          </a:p>
          <a:p>
            <a:pPr marL="0" indent="0">
              <a:buNone/>
            </a:pPr>
            <a:endParaRPr lang="en-US" sz="8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90"/>
                </a:solidFill>
              </a:rPr>
              <a:t>Protecting people with pre-existing conditions</a:t>
            </a:r>
          </a:p>
          <a:p>
            <a:pPr lvl="1">
              <a:buClr>
                <a:srgbClr val="000090"/>
              </a:buClr>
              <a:buFont typeface="Wingdings" charset="2"/>
              <a:buChar char="ü"/>
            </a:pPr>
            <a:r>
              <a:rPr lang="en-US" sz="2400" dirty="0"/>
              <a:t>Covers you and limits amount you can be charged</a:t>
            </a:r>
          </a:p>
          <a:p>
            <a:pPr marL="0" indent="0">
              <a:buNone/>
            </a:pPr>
            <a:endParaRPr lang="en-US" sz="800" b="1" dirty="0">
              <a:solidFill>
                <a:srgbClr val="9C0905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9C0905"/>
                </a:solidFill>
              </a:rPr>
              <a:t>No life-time maximums</a:t>
            </a:r>
          </a:p>
          <a:p>
            <a:pPr lvl="1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/>
              <a:t>Does not limit coverage which could lead to bankruptcy</a:t>
            </a:r>
          </a:p>
          <a:p>
            <a:pPr marL="0" indent="0">
              <a:buNone/>
            </a:pPr>
            <a:endParaRPr lang="en-US" sz="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8000"/>
                </a:solidFill>
              </a:rPr>
              <a:t>Keeps children on parent’s insurance until 26 years old</a:t>
            </a:r>
          </a:p>
          <a:p>
            <a:pPr lvl="1">
              <a:buClr>
                <a:srgbClr val="008000"/>
              </a:buClr>
              <a:buFont typeface="Wingdings" charset="2"/>
              <a:buChar char="ü"/>
            </a:pPr>
            <a:r>
              <a:rPr lang="en-US" sz="2400" dirty="0"/>
              <a:t>Access to full coverage until able to get a job with benefits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9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loss of protections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14745" y="2084832"/>
            <a:ext cx="7932412" cy="436835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/>
              <a:t> Legal Challenges to ACA could result in loss of current protections (comprehensive plans, excluding pre-existing conditions &amp; maximums)</a:t>
            </a:r>
          </a:p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800" dirty="0"/>
              <a:t>  States eroding protections through waivers by offering less comprehensive, sub-par plans and weakening protections</a:t>
            </a:r>
          </a:p>
          <a:p>
            <a:pPr>
              <a:buClr>
                <a:srgbClr val="FF0000"/>
              </a:buClr>
              <a:buFont typeface="Wingdings" charset="2"/>
              <a:buChar char="Ø"/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State laws guarding against federal repeals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Public option </a:t>
            </a:r>
            <a:r>
              <a:rPr lang="mr-IN" sz="2800" dirty="0"/>
              <a:t>–</a:t>
            </a:r>
            <a:r>
              <a:rPr lang="en-US" sz="2800" dirty="0"/>
              <a:t> Washington state</a:t>
            </a:r>
          </a:p>
        </p:txBody>
      </p:sp>
    </p:spTree>
    <p:extLst>
      <p:ext uri="{BB962C8B-B14F-4D97-AF65-F5344CB8AC3E}">
        <p14:creationId xmlns:p14="http://schemas.microsoft.com/office/powerpoint/2010/main" val="50017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094" y="1830707"/>
            <a:ext cx="8338144" cy="46899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2800" dirty="0">
              <a:solidFill>
                <a:srgbClr val="660066"/>
              </a:solidFill>
            </a:endParaRPr>
          </a:p>
          <a:p>
            <a:pPr marL="514350" indent="-5143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2F5597"/>
                </a:solidFill>
              </a:rPr>
              <a:t>Keep informed </a:t>
            </a:r>
            <a:r>
              <a:rPr lang="en-US" sz="2800" dirty="0"/>
              <a:t>about changes to </a:t>
            </a:r>
            <a:r>
              <a:rPr lang="en-US" sz="2800" dirty="0">
                <a:solidFill>
                  <a:srgbClr val="2F5597"/>
                </a:solidFill>
              </a:rPr>
              <a:t>health insurance policies &amp; laws</a:t>
            </a:r>
            <a:r>
              <a:rPr lang="en-US" sz="2800" dirty="0">
                <a:solidFill>
                  <a:srgbClr val="660066"/>
                </a:solidFill>
              </a:rPr>
              <a:t> </a:t>
            </a:r>
            <a:r>
              <a:rPr lang="en-US" sz="2800" dirty="0"/>
              <a:t>locally and nationally, subscribe to: </a:t>
            </a:r>
          </a:p>
          <a:p>
            <a:pPr lvl="4">
              <a:lnSpc>
                <a:spcPct val="100000"/>
              </a:lnSpc>
              <a:buClr>
                <a:srgbClr val="2F5597"/>
              </a:buClr>
              <a:buFont typeface="Wingdings" charset="2"/>
              <a:buChar char="§"/>
            </a:pPr>
            <a:r>
              <a:rPr lang="en-US" sz="2800" dirty="0"/>
              <a:t>Kaiser Family Foundation</a:t>
            </a:r>
          </a:p>
          <a:p>
            <a:pPr lvl="4">
              <a:lnSpc>
                <a:spcPct val="100000"/>
              </a:lnSpc>
              <a:buClr>
                <a:srgbClr val="2F5597"/>
              </a:buClr>
              <a:buFont typeface="Wingdings" charset="2"/>
              <a:buChar char="§"/>
            </a:pPr>
            <a:r>
              <a:rPr lang="en-US" sz="2800" dirty="0"/>
              <a:t>Robert Wood Johnson Foundation</a:t>
            </a:r>
            <a:endParaRPr lang="en-US" sz="2800" dirty="0">
              <a:solidFill>
                <a:srgbClr val="660066"/>
              </a:solidFill>
            </a:endParaRPr>
          </a:p>
          <a:p>
            <a:pPr marL="514350" indent="-5143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660066"/>
                </a:solidFill>
              </a:rPr>
              <a:t>Contact</a:t>
            </a:r>
            <a:r>
              <a:rPr lang="en-US" sz="2800" dirty="0"/>
              <a:t> your </a:t>
            </a:r>
            <a:r>
              <a:rPr lang="en-US" sz="2800" dirty="0">
                <a:solidFill>
                  <a:srgbClr val="660066"/>
                </a:solidFill>
              </a:rPr>
              <a:t>State Representatives &amp; Senators </a:t>
            </a:r>
            <a:r>
              <a:rPr lang="en-US" sz="2800" dirty="0"/>
              <a:t>to express concern regarding any legislation that could </a:t>
            </a:r>
            <a:r>
              <a:rPr lang="en-US" sz="2800" dirty="0">
                <a:solidFill>
                  <a:srgbClr val="660066"/>
                </a:solidFill>
              </a:rPr>
              <a:t>take away protections</a:t>
            </a:r>
            <a:r>
              <a:rPr lang="en-US" sz="2800" dirty="0">
                <a:solidFill>
                  <a:srgbClr val="750075"/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2F5597"/>
                </a:solidFill>
              </a:rPr>
              <a:t>Closely follow </a:t>
            </a:r>
            <a:r>
              <a:rPr lang="en-US" sz="2800" dirty="0"/>
              <a:t>discussions on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health care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proposed policies </a:t>
            </a:r>
            <a:r>
              <a:rPr lang="en-US" sz="2800" dirty="0"/>
              <a:t>in the upcoming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2020 elections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00000"/>
              </a:lnSpc>
              <a:buClr>
                <a:schemeClr val="tx1"/>
              </a:buClr>
              <a:buFont typeface="+mj-lt"/>
              <a:buAutoNum type="arabicPeriod" startAt="2"/>
            </a:pPr>
            <a:endParaRPr lang="en-US" sz="28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561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" y="4672172"/>
            <a:ext cx="5829300" cy="2052580"/>
          </a:xfrm>
        </p:spPr>
        <p:txBody>
          <a:bodyPr>
            <a:normAutofit/>
          </a:bodyPr>
          <a:lstStyle/>
          <a:p>
            <a:r>
              <a:rPr lang="en-US" sz="3600" dirty="0"/>
              <a:t>Issues in health insurance:</a:t>
            </a:r>
            <a:br>
              <a:rPr lang="en-US" sz="3600" dirty="0"/>
            </a:br>
            <a:r>
              <a:rPr lang="en-US" sz="3600" dirty="0"/>
              <a:t>Engagement &amp; Advocacy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Wendy Murphy, LCSW,</a:t>
            </a:r>
          </a:p>
          <a:p>
            <a:r>
              <a:rPr lang="en-US" dirty="0"/>
              <a:t>UCSF Benioff Children’s Hospital Oakland</a:t>
            </a:r>
          </a:p>
          <a:p>
            <a:endParaRPr lang="en-US" dirty="0"/>
          </a:p>
          <a:p>
            <a:r>
              <a:rPr lang="en-US" dirty="0"/>
              <a:t>Nimit Ruparel, MPP</a:t>
            </a:r>
          </a:p>
          <a:p>
            <a:r>
              <a:rPr lang="en-US" dirty="0"/>
              <a:t>Patient Advocate</a:t>
            </a:r>
          </a:p>
        </p:txBody>
      </p:sp>
    </p:spTree>
    <p:extLst>
      <p:ext uri="{BB962C8B-B14F-4D97-AF65-F5344CB8AC3E}">
        <p14:creationId xmlns:p14="http://schemas.microsoft.com/office/powerpoint/2010/main" val="189043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buFont typeface="Arial" charset="0"/>
              <a:buChar char="•"/>
            </a:pPr>
            <a:r>
              <a:rPr lang="en-US" dirty="0"/>
              <a:t>33 year-old patient with Beta Thalassemia Major</a:t>
            </a:r>
          </a:p>
          <a:p>
            <a:pPr indent="-457200">
              <a:buFont typeface="Arial" charset="0"/>
              <a:buChar char="•"/>
            </a:pPr>
            <a:r>
              <a:rPr lang="en-US" dirty="0"/>
              <a:t>Receives care at Children’s Hospital Oakland (for 15+ years)</a:t>
            </a:r>
          </a:p>
          <a:p>
            <a:pPr indent="-457200">
              <a:buFont typeface="Arial" charset="0"/>
              <a:buChar char="•"/>
            </a:pPr>
            <a:r>
              <a:rPr lang="en-US" dirty="0"/>
              <a:t>Studied health policy at UC Berkeley</a:t>
            </a:r>
          </a:p>
          <a:p>
            <a:pPr indent="-457200">
              <a:buFont typeface="Arial" charset="0"/>
              <a:buChar char="•"/>
            </a:pPr>
            <a:r>
              <a:rPr lang="en-US" dirty="0"/>
              <a:t>Professional health care policy, strategy, &amp; operations experience: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/>
              <a:t>University of California (UC Health)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 err="1"/>
              <a:t>Manatt</a:t>
            </a:r>
            <a:r>
              <a:rPr lang="en-US" dirty="0"/>
              <a:t> Health Solutions (healthcare consulting)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/>
              <a:t>San Francisco Health Plan (county Medicaid plan)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dirty="0"/>
              <a:t>UCSF</a:t>
            </a:r>
          </a:p>
        </p:txBody>
      </p:sp>
    </p:spTree>
    <p:extLst>
      <p:ext uri="{BB962C8B-B14F-4D97-AF65-F5344CB8AC3E}">
        <p14:creationId xmlns:p14="http://schemas.microsoft.com/office/powerpoint/2010/main" val="99292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97" y="2277035"/>
            <a:ext cx="7290055" cy="403232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Provide a brief overview of what is important in choosing a health plan for someone with Thalassemia.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Highlight what to be aware of in advocating for health care now and in the future.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Demonstrate the “pitfalls” of choosing plans.</a:t>
            </a:r>
          </a:p>
        </p:txBody>
      </p:sp>
    </p:spTree>
    <p:extLst>
      <p:ext uri="{BB962C8B-B14F-4D97-AF65-F5344CB8AC3E}">
        <p14:creationId xmlns:p14="http://schemas.microsoft.com/office/powerpoint/2010/main" val="202903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45" y="2043113"/>
            <a:ext cx="2295525" cy="3152775"/>
          </a:xfrm>
          <a:prstGeom prst="rect">
            <a:avLst/>
          </a:prstGeom>
        </p:spPr>
      </p:pic>
      <p:pic>
        <p:nvPicPr>
          <p:cNvPr id="13316" name="Picture 4" descr="mage result for new job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2" y="1862667"/>
            <a:ext cx="3729808" cy="3386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06" y="2871789"/>
            <a:ext cx="4191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06" y="3405189"/>
            <a:ext cx="4191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06" y="3943353"/>
            <a:ext cx="419100" cy="38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5203" y="2883457"/>
            <a:ext cx="23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dirty="0">
                <a:latin typeface="Tw Cen MT" charset="0"/>
                <a:ea typeface="Tw Cen MT" charset="0"/>
                <a:cs typeface="Tw Cen MT" charset="0"/>
              </a:rPr>
              <a:t>Doctor in-network?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5204" y="3433234"/>
            <a:ext cx="23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dirty="0">
                <a:latin typeface="Tw Cen MT" charset="0"/>
                <a:ea typeface="Tw Cen MT" charset="0"/>
                <a:cs typeface="Tw Cen MT" charset="0"/>
              </a:rPr>
              <a:t>Hospital in network?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95202" y="3985973"/>
            <a:ext cx="23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dirty="0">
                <a:latin typeface="Tw Cen MT" charset="0"/>
                <a:ea typeface="Tw Cen MT" charset="0"/>
                <a:cs typeface="Tw Cen MT" charset="0"/>
              </a:rPr>
              <a:t>Chelation covered?</a:t>
            </a:r>
          </a:p>
        </p:txBody>
      </p:sp>
    </p:spTree>
    <p:extLst>
      <p:ext uri="{BB962C8B-B14F-4D97-AF65-F5344CB8AC3E}">
        <p14:creationId xmlns:p14="http://schemas.microsoft.com/office/powerpoint/2010/main" val="18181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4667" y="2442403"/>
            <a:ext cx="695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prstClr val="black"/>
                </a:solidFill>
                <a:latin typeface="Tw Cen MT" panose="020B0602020104020603"/>
              </a:rPr>
              <a:t>“Your plan covers the administration of blood and blood products, but </a:t>
            </a:r>
          </a:p>
          <a:p>
            <a:pPr algn="ctr"/>
            <a:r>
              <a:rPr lang="en-US" sz="2800" i="1" dirty="0">
                <a:solidFill>
                  <a:prstClr val="black"/>
                </a:solidFill>
                <a:latin typeface="Tw Cen MT" panose="020B0602020104020603"/>
              </a:rPr>
              <a:t>not </a:t>
            </a:r>
            <a:r>
              <a:rPr lang="en-US" sz="2800" i="1" u="sng" dirty="0">
                <a:solidFill>
                  <a:prstClr val="black"/>
                </a:solidFill>
                <a:latin typeface="Tw Cen MT" panose="020B0602020104020603"/>
              </a:rPr>
              <a:t>the cost of the blood or blood products.”</a:t>
            </a:r>
          </a:p>
        </p:txBody>
      </p:sp>
    </p:spTree>
    <p:extLst>
      <p:ext uri="{BB962C8B-B14F-4D97-AF65-F5344CB8AC3E}">
        <p14:creationId xmlns:p14="http://schemas.microsoft.com/office/powerpoint/2010/main" val="385066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mage result for blood ba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48" y="3458574"/>
            <a:ext cx="3020300" cy="302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blood transfusion tu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8" y="3759200"/>
            <a:ext cx="1354667" cy="2419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ge result for hospital bed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69" y="990042"/>
            <a:ext cx="2760133" cy="224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mage result for check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25" y="2113416"/>
            <a:ext cx="919277" cy="97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mage result for check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45" y="5202888"/>
            <a:ext cx="919277" cy="97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mi621.files.wordpress.com/2016/10/red-x-icon-clip-art-at-clker-com-vector-clip-art-online-royalty-xb5evv-cli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25" y="5202888"/>
            <a:ext cx="795161" cy="102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png2.kisspng.com/sh/b2bb708e3ebca8be3edf20a6d91fd32b/L0KzQYm3U8I6N5Z6fZH0aYP2gLBuTf52eqRuhtk2c4Tyc7y0kPhwfJDsitN5aImweLF6kPl1aZ0ygNdqbITrPbTokvUudqZ3i9c2NXHlc7eBUcM4bmdoTKs3OEm6QImBU8MyPWM3S6U8N0G4RYO4Wb5xdpg=/kisspng-nursing-stock-photography-hospital-health-care-nurse-5abcf8137f6c49.89708833152233371552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68" y="612335"/>
            <a:ext cx="1807665" cy="246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ge result for check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80" y="2113416"/>
            <a:ext cx="919277" cy="975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174" y="158394"/>
            <a:ext cx="60149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w Cen MT" charset="0"/>
                <a:ea typeface="Tw Cen MT" charset="0"/>
                <a:cs typeface="Tw Cen MT" charset="0"/>
              </a:rPr>
              <a:t>$2,000 per transfusion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2435" y="852660"/>
            <a:ext cx="44904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w Cen MT" charset="0"/>
                <a:ea typeface="Tw Cen MT" charset="0"/>
                <a:cs typeface="Tw Cen MT" charset="0"/>
              </a:rPr>
              <a:t>X 27 transfusions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9175" y="1714434"/>
            <a:ext cx="2370667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2043" y="1714434"/>
            <a:ext cx="52902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Tw Cen MT" charset="0"/>
                <a:ea typeface="Tw Cen MT" charset="0"/>
                <a:cs typeface="Tw Cen MT" charset="0"/>
              </a:rPr>
              <a:t>$54,000 </a:t>
            </a:r>
            <a:r>
              <a:rPr lang="en-US" sz="5000" u="sng" dirty="0">
                <a:latin typeface="Tw Cen MT" charset="0"/>
                <a:ea typeface="Tw Cen MT" charset="0"/>
                <a:cs typeface="Tw Cen MT" charset="0"/>
              </a:rPr>
              <a:t>total costs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57" y="2866071"/>
            <a:ext cx="5526223" cy="1027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0"/>
          <a:stretch/>
        </p:blipFill>
        <p:spPr>
          <a:xfrm>
            <a:off x="4957011" y="5585049"/>
            <a:ext cx="4991768" cy="886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10" y="4115187"/>
            <a:ext cx="4247383" cy="1248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112042" y="1793041"/>
            <a:ext cx="5290231" cy="7045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mage result for bankruptcy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87" y="3202399"/>
            <a:ext cx="1835646" cy="2887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	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84401" y="3555997"/>
            <a:ext cx="7541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66226" y="3759201"/>
            <a:ext cx="995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June </a:t>
            </a:r>
          </a:p>
          <a:p>
            <a:pPr algn="ctr"/>
            <a:r>
              <a:rPr lang="en-US" b="1" dirty="0"/>
              <a:t>2016:</a:t>
            </a:r>
          </a:p>
          <a:p>
            <a:pPr algn="ctr"/>
            <a:r>
              <a:rPr lang="en-US" dirty="0"/>
              <a:t>Started </a:t>
            </a:r>
          </a:p>
          <a:p>
            <a:pPr algn="ctr"/>
            <a:r>
              <a:rPr lang="en-US" dirty="0"/>
              <a:t>New Job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347" y="3759200"/>
            <a:ext cx="1547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October</a:t>
            </a:r>
          </a:p>
          <a:p>
            <a:pPr algn="ctr"/>
            <a:r>
              <a:rPr lang="en-US" b="1" dirty="0"/>
              <a:t>2017: </a:t>
            </a:r>
          </a:p>
          <a:p>
            <a:pPr algn="ctr"/>
            <a:r>
              <a:rPr lang="en-US" dirty="0"/>
              <a:t>First Bills </a:t>
            </a:r>
          </a:p>
          <a:p>
            <a:pPr algn="ctr"/>
            <a:r>
              <a:rPr lang="en-US" dirty="0"/>
              <a:t>Begin Arriving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8253" y="3774196"/>
            <a:ext cx="1769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November </a:t>
            </a:r>
          </a:p>
          <a:p>
            <a:pPr algn="ctr"/>
            <a:r>
              <a:rPr lang="en-US" b="1" dirty="0"/>
              <a:t>2017:</a:t>
            </a:r>
          </a:p>
          <a:p>
            <a:pPr algn="ctr"/>
            <a:r>
              <a:rPr lang="en-US" dirty="0"/>
              <a:t>GHPP and </a:t>
            </a:r>
          </a:p>
          <a:p>
            <a:pPr algn="ctr"/>
            <a:r>
              <a:rPr lang="en-US" dirty="0"/>
              <a:t>Community Care </a:t>
            </a:r>
          </a:p>
          <a:p>
            <a:pPr algn="ctr"/>
            <a:r>
              <a:rPr lang="en-US" dirty="0"/>
              <a:t>Applications </a:t>
            </a:r>
          </a:p>
          <a:p>
            <a:pPr algn="ctr"/>
            <a:r>
              <a:rPr lang="en-US" dirty="0"/>
              <a:t>Completed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8096" y="3774197"/>
            <a:ext cx="1285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December</a:t>
            </a:r>
          </a:p>
          <a:p>
            <a:pPr algn="ctr"/>
            <a:r>
              <a:rPr lang="en-US" b="1" dirty="0"/>
              <a:t>2017:</a:t>
            </a:r>
          </a:p>
          <a:p>
            <a:pPr algn="ctr"/>
            <a:r>
              <a:rPr lang="en-US" dirty="0"/>
              <a:t>Insurance</a:t>
            </a:r>
          </a:p>
          <a:p>
            <a:pPr algn="ctr"/>
            <a:r>
              <a:rPr lang="en-US" dirty="0"/>
              <a:t>Company</a:t>
            </a:r>
          </a:p>
          <a:p>
            <a:pPr algn="ctr"/>
            <a:r>
              <a:rPr lang="en-US" dirty="0"/>
              <a:t>Refuses</a:t>
            </a:r>
          </a:p>
          <a:p>
            <a:pPr algn="ctr"/>
            <a:r>
              <a:rPr lang="en-US" dirty="0"/>
              <a:t>Payment for</a:t>
            </a:r>
          </a:p>
          <a:p>
            <a:pPr algn="ctr"/>
            <a:r>
              <a:rPr lang="en-US" dirty="0"/>
              <a:t>Services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5113867" y="2099829"/>
            <a:ext cx="4612436" cy="12093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Genetically Handicapped Persons Program Coverage, Retroactive to May 2017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4401" y="2099829"/>
            <a:ext cx="2810933" cy="12093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11 month gap in coverage</a:t>
            </a:r>
          </a:p>
        </p:txBody>
      </p:sp>
      <p:sp>
        <p:nvSpPr>
          <p:cNvPr id="14" name="Oval 13"/>
          <p:cNvSpPr/>
          <p:nvPr/>
        </p:nvSpPr>
        <p:spPr>
          <a:xfrm>
            <a:off x="2048937" y="3463710"/>
            <a:ext cx="152397" cy="1676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19758" y="3463710"/>
            <a:ext cx="152397" cy="1676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66975" y="3463710"/>
            <a:ext cx="152397" cy="1676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94540" y="3463709"/>
            <a:ext cx="152397" cy="1676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04822" y="620901"/>
            <a:ext cx="1496038" cy="1403581"/>
            <a:chOff x="3180822" y="620900"/>
            <a:chExt cx="1496038" cy="1403581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3180822" y="1578642"/>
              <a:ext cx="461433" cy="4458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4" name="Picture 20" descr="uestion mark pictures of questions marks clipa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867" y="620900"/>
              <a:ext cx="1086993" cy="8805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38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Engage with health insurance at every life transition point </a:t>
            </a:r>
            <a:endParaRPr lang="en-US" sz="2200" dirty="0"/>
          </a:p>
          <a:p>
            <a:pPr marL="685800" lvl="1" indent="-457200">
              <a:buFont typeface="Arial" charset="0"/>
              <a:buChar char="•"/>
            </a:pPr>
            <a:r>
              <a:rPr lang="en-US" sz="2200" dirty="0"/>
              <a:t>Review the benefits booklet, talk to your HR rep, and utilize the resources around you to minimize the types of issues I described in my case.</a:t>
            </a:r>
          </a:p>
          <a:p>
            <a:pPr marL="457200" indent="-457200">
              <a:buFont typeface="+mj-lt"/>
              <a:buAutoNum type="arabicPeriod"/>
            </a:pP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200" b="1" dirty="0"/>
              <a:t>Ask for help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2200" dirty="0"/>
              <a:t>Health insurance is complicated and filled with jargon. Don’t let this intimidate you. Be proactive and ask for help with navigating it. </a:t>
            </a:r>
          </a:p>
        </p:txBody>
      </p:sp>
    </p:spTree>
    <p:extLst>
      <p:ext uri="{BB962C8B-B14F-4D97-AF65-F5344CB8AC3E}">
        <p14:creationId xmlns:p14="http://schemas.microsoft.com/office/powerpoint/2010/main" val="175259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(Continued)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096" y="2286000"/>
            <a:ext cx="8020304" cy="40233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200" b="1" dirty="0"/>
              <a:t>Get written documentation</a:t>
            </a:r>
          </a:p>
          <a:p>
            <a:pPr marL="685800" lvl="1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200" dirty="0"/>
              <a:t>Seek out written documentation to ensure that your coverage needs are being met.  </a:t>
            </a:r>
          </a:p>
          <a:p>
            <a:pPr marL="685800" lvl="1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200" dirty="0"/>
              <a:t>Whether this means saving emails, letters, or documenting your phone calls, do whatever it takes to prove that your insurance is covering the services you need. </a:t>
            </a:r>
            <a:endParaRPr lang="en-US" sz="2200" b="1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200" b="1" dirty="0"/>
              <a:t>Prepare your children for this</a:t>
            </a:r>
            <a:r>
              <a:rPr lang="en-US" sz="2200" dirty="0"/>
              <a:t> </a:t>
            </a:r>
          </a:p>
          <a:p>
            <a:pPr marL="685800" lvl="1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200" dirty="0"/>
              <a:t>Many parents think that they are doing their kid a service by handling all of these issues for them longer than they should.  </a:t>
            </a:r>
          </a:p>
          <a:p>
            <a:pPr marL="685800" lvl="1" indent="-457200">
              <a:lnSpc>
                <a:spcPct val="100000"/>
              </a:lnSpc>
              <a:buFont typeface="Arial" charset="0"/>
              <a:buChar char="•"/>
            </a:pPr>
            <a:r>
              <a:rPr lang="en-US" sz="2200" dirty="0"/>
              <a:t>In the short run you’re protecting them from additional stress, but sooner or later they will have to deal with these issues. </a:t>
            </a:r>
          </a:p>
        </p:txBody>
      </p:sp>
    </p:spTree>
    <p:extLst>
      <p:ext uri="{BB962C8B-B14F-4D97-AF65-F5344CB8AC3E}">
        <p14:creationId xmlns:p14="http://schemas.microsoft.com/office/powerpoint/2010/main" val="49912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(Continued)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b="1" dirty="0"/>
              <a:t>This stuff is challenging!</a:t>
            </a:r>
            <a:endParaRPr lang="en-US" sz="2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06464" y="2978836"/>
            <a:ext cx="7173813" cy="3612737"/>
            <a:chOff x="211079" y="2827411"/>
            <a:chExt cx="8196058" cy="4127540"/>
          </a:xfrm>
        </p:grpSpPr>
        <p:grpSp>
          <p:nvGrpSpPr>
            <p:cNvPr id="5" name="Group 4"/>
            <p:cNvGrpSpPr/>
            <p:nvPr/>
          </p:nvGrpSpPr>
          <p:grpSpPr>
            <a:xfrm>
              <a:off x="2372656" y="2827411"/>
              <a:ext cx="3911600" cy="3081866"/>
              <a:chOff x="2457323" y="2979811"/>
              <a:chExt cx="3911600" cy="3081866"/>
            </a:xfrm>
          </p:grpSpPr>
          <p:pic>
            <p:nvPicPr>
              <p:cNvPr id="6148" name="Picture 4" descr="mage result for health insurance cartoo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4" t="6205" r="3802" b="21857"/>
              <a:stretch/>
            </p:blipFill>
            <p:spPr bwMode="auto">
              <a:xfrm>
                <a:off x="2457323" y="2979811"/>
                <a:ext cx="3911600" cy="3081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302457" y="3397422"/>
                <a:ext cx="725846" cy="795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11079" y="6005540"/>
              <a:ext cx="8196058" cy="949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Garamond" charset="0"/>
                  <a:ea typeface="Garamond" charset="0"/>
                  <a:cs typeface="Garamond" charset="0"/>
                </a:rPr>
                <a:t>“I’m sorry, but stress caused by trying to figure out your health insurance is not a covered benefit.”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29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1344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308934"/>
            <a:ext cx="5207000" cy="4244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7478" y="5063729"/>
            <a:ext cx="812291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/>
                <a:ea typeface="Garamond" charset="0"/>
                <a:cs typeface="Garamond"/>
              </a:rPr>
              <a:t>“While trying to figure out which medical plan to choose, Mark’s mind drifted to simpler topics,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Garamond"/>
                <a:ea typeface="Garamond" charset="0"/>
                <a:cs typeface="Garamond"/>
              </a:rPr>
              <a:t>like quantum physics”</a:t>
            </a:r>
          </a:p>
        </p:txBody>
      </p:sp>
    </p:spTree>
    <p:extLst>
      <p:ext uri="{BB962C8B-B14F-4D97-AF65-F5344CB8AC3E}">
        <p14:creationId xmlns:p14="http://schemas.microsoft.com/office/powerpoint/2010/main" val="193506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Percentage by type of health insurance in the united states (2017)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9896779"/>
              </p:ext>
            </p:extLst>
          </p:nvPr>
        </p:nvGraphicFramePr>
        <p:xfrm>
          <a:off x="2065866" y="2084832"/>
          <a:ext cx="82296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328834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Census Bureau, Current Population Survey 2018</a:t>
            </a:r>
          </a:p>
        </p:txBody>
      </p:sp>
    </p:spTree>
    <p:extLst>
      <p:ext uri="{BB962C8B-B14F-4D97-AF65-F5344CB8AC3E}">
        <p14:creationId xmlns:p14="http://schemas.microsoft.com/office/powerpoint/2010/main" val="20904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533" y="403199"/>
            <a:ext cx="8382000" cy="602826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ge result for aetn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7" y="1007940"/>
            <a:ext cx="3138021" cy="911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anthe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7" y="2696580"/>
            <a:ext cx="3323539" cy="904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cign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07" y="903673"/>
            <a:ext cx="2252578" cy="241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united healthcar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48" y="4555237"/>
            <a:ext cx="5980006" cy="176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mage result for human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27" y="3855949"/>
            <a:ext cx="335915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4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481" y="2336800"/>
            <a:ext cx="68499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660066"/>
                </a:solidFill>
              </a:rPr>
              <a:t>PPO </a:t>
            </a:r>
            <a:r>
              <a:rPr lang="mr-IN" sz="3200" dirty="0">
                <a:solidFill>
                  <a:srgbClr val="660066"/>
                </a:solidFill>
              </a:rPr>
              <a:t>–</a:t>
            </a:r>
            <a:r>
              <a:rPr lang="en-US" sz="3200" dirty="0">
                <a:solidFill>
                  <a:srgbClr val="660066"/>
                </a:solidFill>
              </a:rPr>
              <a:t> </a:t>
            </a:r>
            <a:r>
              <a:rPr lang="en-US" sz="3200" i="1" dirty="0">
                <a:solidFill>
                  <a:srgbClr val="660066"/>
                </a:solidFill>
              </a:rPr>
              <a:t>Preferred Provider Organization</a:t>
            </a:r>
            <a:endParaRPr lang="en-US" sz="3200" dirty="0"/>
          </a:p>
          <a:p>
            <a:pPr algn="just"/>
            <a:r>
              <a:rPr lang="en-US" sz="3200" dirty="0"/>
              <a:t>		</a:t>
            </a:r>
          </a:p>
          <a:p>
            <a:pPr algn="just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HMO </a:t>
            </a:r>
            <a:r>
              <a:rPr lang="mr-IN" sz="3200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</a:rPr>
              <a:t>Health </a:t>
            </a:r>
            <a:r>
              <a:rPr lang="en-US" sz="3200" i="1" dirty="0" err="1">
                <a:solidFill>
                  <a:schemeClr val="accent3">
                    <a:lumMod val="50000"/>
                  </a:schemeClr>
                </a:solidFill>
              </a:rPr>
              <a:t>Maintanance</a:t>
            </a:r>
            <a:r>
              <a:rPr lang="en-US" sz="3200" i="1" dirty="0">
                <a:solidFill>
                  <a:schemeClr val="accent3">
                    <a:lumMod val="50000"/>
                  </a:schemeClr>
                </a:solidFill>
              </a:rPr>
              <a:t> Organization</a:t>
            </a:r>
          </a:p>
          <a:p>
            <a:pPr algn="just"/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EPO </a:t>
            </a:r>
            <a:r>
              <a:rPr lang="mr-IN" sz="32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Exclusive Provider Organization</a:t>
            </a:r>
          </a:p>
          <a:p>
            <a:pPr algn="just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 </a:t>
            </a:r>
            <a:r>
              <a:rPr lang="mr-IN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Point of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67104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3678"/>
              </p:ext>
            </p:extLst>
          </p:nvPr>
        </p:nvGraphicFramePr>
        <p:xfrm>
          <a:off x="2047629" y="664835"/>
          <a:ext cx="8264771" cy="57736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3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734">
                <a:tc>
                  <a:txBody>
                    <a:bodyPr/>
                    <a:lstStyle/>
                    <a:p>
                      <a:r>
                        <a:rPr lang="en-US" dirty="0"/>
                        <a:t>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More </a:t>
                      </a:r>
                      <a:r>
                        <a:rPr lang="en-US" baseline="0" dirty="0"/>
                        <a:t>provider options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Out-of-network services available (Ex: Out-of-state for comprehensive care)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Higher</a:t>
                      </a:r>
                      <a:r>
                        <a:rPr lang="en-US" baseline="0" dirty="0"/>
                        <a:t> monthly premiums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Greater cost sharing expenses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160">
                <a:tc>
                  <a:txBody>
                    <a:bodyPr/>
                    <a:lstStyle/>
                    <a:p>
                      <a:r>
                        <a:rPr lang="en-US" dirty="0"/>
                        <a:t>HMO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Lower monthly</a:t>
                      </a:r>
                      <a:r>
                        <a:rPr lang="en-US" baseline="0" dirty="0"/>
                        <a:t> premiums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Reduced cost sharing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Requires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doctor in-network &amp; no out-of-network care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Primary care provider</a:t>
                      </a:r>
                      <a:r>
                        <a:rPr lang="en-US" baseline="0" dirty="0"/>
                        <a:t> (PCP) </a:t>
                      </a:r>
                      <a:r>
                        <a:rPr lang="en-US" dirty="0"/>
                        <a:t>makes all the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718">
                <a:tc>
                  <a:txBody>
                    <a:bodyPr/>
                    <a:lstStyle/>
                    <a:p>
                      <a:r>
                        <a:rPr lang="en-US" dirty="0"/>
                        <a:t>EPO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Can self-refer</a:t>
                      </a:r>
                      <a:r>
                        <a:rPr lang="en-US" baseline="0" dirty="0"/>
                        <a:t> to specialists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Reduced cost sharing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Restrictive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network of providers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out-of-network 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2718">
                <a:tc>
                  <a:txBody>
                    <a:bodyPr/>
                    <a:lstStyle/>
                    <a:p>
                      <a:r>
                        <a:rPr lang="en-US" dirty="0"/>
                        <a:t>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Option</a:t>
                      </a:r>
                      <a:r>
                        <a:rPr lang="en-US" baseline="0" dirty="0"/>
                        <a:t> for out-of-network care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Lower monthly premiums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Primary care provider</a:t>
                      </a:r>
                      <a:r>
                        <a:rPr lang="en-US" baseline="0" dirty="0"/>
                        <a:t> (PCP) </a:t>
                      </a:r>
                      <a:r>
                        <a:rPr lang="en-US" dirty="0"/>
                        <a:t>makes all the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10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factors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1647" y="1966300"/>
            <a:ext cx="7862887" cy="449853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Annual Deductible </a:t>
            </a:r>
            <a:r>
              <a:rPr lang="mr-IN" sz="2400" dirty="0"/>
              <a:t>–</a:t>
            </a:r>
            <a:r>
              <a:rPr lang="en-US" sz="2400" dirty="0"/>
              <a:t> Cost </a:t>
            </a:r>
            <a:r>
              <a:rPr lang="en-US" sz="2400" i="1" dirty="0">
                <a:solidFill>
                  <a:srgbClr val="660066"/>
                </a:solidFill>
              </a:rPr>
              <a:t>before</a:t>
            </a:r>
            <a:r>
              <a:rPr lang="en-US" sz="2400" dirty="0"/>
              <a:t> insurance pays</a:t>
            </a:r>
          </a:p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Annual Medical Out-of-Pocket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i="1" u="sng" dirty="0">
                <a:solidFill>
                  <a:schemeClr val="accent5">
                    <a:lumMod val="75000"/>
                  </a:schemeClr>
                </a:solidFill>
              </a:rPr>
              <a:t>Maximum</a:t>
            </a:r>
            <a:r>
              <a:rPr lang="en-US" sz="2400" dirty="0"/>
              <a:t> yearly amount</a:t>
            </a:r>
          </a:p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Annual Pharmacy Out-of-Pocket </a:t>
            </a:r>
            <a:r>
              <a:rPr lang="mr-IN" sz="2400" dirty="0"/>
              <a:t>–</a:t>
            </a:r>
            <a:r>
              <a:rPr lang="en-US" sz="2400" dirty="0"/>
              <a:t>  Does it cover your 	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Chelation medication?</a:t>
            </a:r>
          </a:p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Co-Pays </a:t>
            </a:r>
            <a:r>
              <a:rPr lang="mr-IN" sz="2400" dirty="0"/>
              <a:t>–</a:t>
            </a:r>
            <a:r>
              <a:rPr lang="en-US" sz="2400" dirty="0"/>
              <a:t> A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fixed amount </a:t>
            </a:r>
            <a:r>
              <a:rPr lang="en-US" sz="2400" dirty="0"/>
              <a:t>you pay (e.g. $10- $250)</a:t>
            </a:r>
          </a:p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Co-Insurance - </a:t>
            </a:r>
            <a:r>
              <a:rPr lang="en-US" sz="2400" dirty="0"/>
              <a:t>What your health plan pays after deductible                            		     (Common PPO types are </a:t>
            </a:r>
            <a:r>
              <a:rPr lang="en-US" sz="2400" dirty="0">
                <a:solidFill>
                  <a:srgbClr val="660066"/>
                </a:solidFill>
              </a:rPr>
              <a:t>80/20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660066"/>
                </a:solidFill>
              </a:rPr>
              <a:t>90/10)</a:t>
            </a:r>
          </a:p>
          <a:p>
            <a:pPr>
              <a:buFont typeface="Wingdings" charset="2"/>
              <a:buChar char="ü"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Network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Is your </a:t>
            </a:r>
            <a:r>
              <a:rPr lang="en-US" sz="2400" dirty="0">
                <a:solidFill>
                  <a:srgbClr val="800000"/>
                </a:solidFill>
              </a:rPr>
              <a:t>Hematologist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800000"/>
                </a:solidFill>
              </a:rPr>
              <a:t>hospital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in the network?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Can you go </a:t>
            </a:r>
            <a:r>
              <a:rPr lang="en-US" sz="2400" dirty="0">
                <a:solidFill>
                  <a:srgbClr val="800000"/>
                </a:solidFill>
              </a:rPr>
              <a:t>“out of network” </a:t>
            </a:r>
            <a:r>
              <a:rPr lang="en-US" sz="2400" dirty="0"/>
              <a:t>for comprehensive care?	</a:t>
            </a:r>
          </a:p>
          <a:p>
            <a:pPr lvl="8" indent="-45720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6303716"/>
              </p:ext>
            </p:extLst>
          </p:nvPr>
        </p:nvGraphicFramePr>
        <p:xfrm>
          <a:off x="1980783" y="463698"/>
          <a:ext cx="8322348" cy="639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49468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38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1011</Words>
  <Application>Microsoft Office PowerPoint</Application>
  <PresentationFormat>Widescreen</PresentationFormat>
  <Paragraphs>219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Mangal</vt:lpstr>
      <vt:lpstr>Tw Cen MT</vt:lpstr>
      <vt:lpstr>Tw Cen MT Condensed</vt:lpstr>
      <vt:lpstr>Wingdings</vt:lpstr>
      <vt:lpstr>Wingdings 3</vt:lpstr>
      <vt:lpstr>Integral</vt:lpstr>
      <vt:lpstr>Office Theme</vt:lpstr>
      <vt:lpstr>Issues in health insurance: Engagement &amp; Advocacy </vt:lpstr>
      <vt:lpstr>Goals of Presentation</vt:lpstr>
      <vt:lpstr>PowerPoint Presentation</vt:lpstr>
      <vt:lpstr>Percentage by type of health insurance in the united states (2017)</vt:lpstr>
      <vt:lpstr>PowerPoint Presentation</vt:lpstr>
      <vt:lpstr>Types of health insurance</vt:lpstr>
      <vt:lpstr>PowerPoint Presentation</vt:lpstr>
      <vt:lpstr>Important factors</vt:lpstr>
      <vt:lpstr>PowerPoint Presentation</vt:lpstr>
      <vt:lpstr>PowerPoint Presentation</vt:lpstr>
      <vt:lpstr>PowerPoint Presentation</vt:lpstr>
      <vt:lpstr>Looking closer…</vt:lpstr>
      <vt:lpstr>PowerPoint Presentation</vt:lpstr>
      <vt:lpstr>The Bad news…</vt:lpstr>
      <vt:lpstr>How does the aca protect you?</vt:lpstr>
      <vt:lpstr>Challenges &amp; loss of protections</vt:lpstr>
      <vt:lpstr>What can you do? </vt:lpstr>
      <vt:lpstr>Issues in health insurance: Engagement &amp; Advocacy </vt:lpstr>
      <vt:lpstr>My Story</vt:lpstr>
      <vt:lpstr>PowerPoint Presentation</vt:lpstr>
      <vt:lpstr>PowerPoint Presentation</vt:lpstr>
      <vt:lpstr>PowerPoint Presentation</vt:lpstr>
      <vt:lpstr>PowerPoint Presentation</vt:lpstr>
      <vt:lpstr>Timeline </vt:lpstr>
      <vt:lpstr>Key takeaways </vt:lpstr>
      <vt:lpstr>Key takeaways (Continued) </vt:lpstr>
      <vt:lpstr>Key takeaways (Continued)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in health insurance</dc:title>
  <dc:creator>Nimit Ruparel</dc:creator>
  <cp:lastModifiedBy>Jonathan Dacuag</cp:lastModifiedBy>
  <cp:revision>161</cp:revision>
  <cp:lastPrinted>2019-07-05T23:30:47Z</cp:lastPrinted>
  <dcterms:created xsi:type="dcterms:W3CDTF">2019-06-02T21:53:20Z</dcterms:created>
  <dcterms:modified xsi:type="dcterms:W3CDTF">2020-01-23T14:28:59Z</dcterms:modified>
</cp:coreProperties>
</file>